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89" r:id="rId3"/>
    <p:sldId id="290" r:id="rId4"/>
    <p:sldId id="262" r:id="rId5"/>
    <p:sldId id="292" r:id="rId6"/>
    <p:sldId id="293" r:id="rId7"/>
    <p:sldId id="294" r:id="rId8"/>
    <p:sldId id="291" r:id="rId9"/>
    <p:sldId id="264" r:id="rId10"/>
    <p:sldId id="266" r:id="rId11"/>
    <p:sldId id="265" r:id="rId12"/>
    <p:sldId id="268" r:id="rId13"/>
    <p:sldId id="269" r:id="rId14"/>
    <p:sldId id="270" r:id="rId15"/>
    <p:sldId id="272" r:id="rId16"/>
    <p:sldId id="267" r:id="rId17"/>
    <p:sldId id="287" r:id="rId18"/>
    <p:sldId id="273" r:id="rId19"/>
    <p:sldId id="288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96" r:id="rId29"/>
    <p:sldId id="299" r:id="rId30"/>
    <p:sldId id="298" r:id="rId31"/>
    <p:sldId id="286" r:id="rId32"/>
    <p:sldId id="263" r:id="rId33"/>
  </p:sldIdLst>
  <p:sldSz cx="9144000" cy="5715000" type="screen16x10"/>
  <p:notesSz cx="6858000" cy="9144000"/>
  <p:embeddedFontLst>
    <p:embeddedFont>
      <p:font typeface="한컴 윤고딕 230" pitchFamily="18" charset="-127"/>
      <p:regular r:id="rId34"/>
    </p:embeddedFont>
    <p:embeddedFont>
      <p:font typeface="맑은 고딕" pitchFamily="50" charset="-127"/>
      <p:regular r:id="rId35"/>
      <p:bold r:id="rId36"/>
    </p:embeddedFont>
    <p:embeddedFont>
      <p:font typeface="나눔고딕" charset="-127"/>
      <p:regular r:id="rId37"/>
    </p:embeddedFont>
  </p:embeddedFontLst>
  <p:defaultTextStyle>
    <a:defPPr>
      <a:defRPr lang="ko-KR"/>
    </a:defPPr>
    <a:lvl1pPr marL="0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8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5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2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9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6" algn="l" defTabSz="914254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4DC"/>
    <a:srgbClr val="FAC0B0"/>
    <a:srgbClr val="C7E7EB"/>
    <a:srgbClr val="8BBFCF"/>
    <a:srgbClr val="5391F7"/>
    <a:srgbClr val="BEFEC6"/>
    <a:srgbClr val="5FA7BD"/>
    <a:srgbClr val="59A4BB"/>
    <a:srgbClr val="9BB2E5"/>
    <a:srgbClr val="7D9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9309" autoAdjust="0"/>
  </p:normalViewPr>
  <p:slideViewPr>
    <p:cSldViewPr>
      <p:cViewPr>
        <p:scale>
          <a:sx n="125" d="100"/>
          <a:sy n="125" d="100"/>
        </p:scale>
        <p:origin x="-1224" y="-33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6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289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04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75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1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6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75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8" indent="0">
              <a:buNone/>
              <a:defRPr sz="1600" b="1"/>
            </a:lvl5pPr>
            <a:lvl6pPr marL="2285635" indent="0">
              <a:buNone/>
              <a:defRPr sz="1600" b="1"/>
            </a:lvl6pPr>
            <a:lvl7pPr marL="2742762" indent="0">
              <a:buNone/>
              <a:defRPr sz="1600" b="1"/>
            </a:lvl7pPr>
            <a:lvl8pPr marL="3199889" indent="0">
              <a:buNone/>
              <a:defRPr sz="1600" b="1"/>
            </a:lvl8pPr>
            <a:lvl9pPr marL="36570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2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8" indent="0">
              <a:buNone/>
              <a:defRPr sz="1600" b="1"/>
            </a:lvl5pPr>
            <a:lvl6pPr marL="2285635" indent="0">
              <a:buNone/>
              <a:defRPr sz="1600" b="1"/>
            </a:lvl6pPr>
            <a:lvl7pPr marL="2742762" indent="0">
              <a:buNone/>
              <a:defRPr sz="1600" b="1"/>
            </a:lvl7pPr>
            <a:lvl8pPr marL="3199889" indent="0">
              <a:buNone/>
              <a:defRPr sz="1600" b="1"/>
            </a:lvl8pPr>
            <a:lvl9pPr marL="3657016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2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60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68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8" indent="0">
              <a:buNone/>
              <a:defRPr sz="900"/>
            </a:lvl5pPr>
            <a:lvl6pPr marL="2285635" indent="0">
              <a:buNone/>
              <a:defRPr sz="900"/>
            </a:lvl6pPr>
            <a:lvl7pPr marL="2742762" indent="0">
              <a:buNone/>
              <a:defRPr sz="900"/>
            </a:lvl7pPr>
            <a:lvl8pPr marL="3199889" indent="0">
              <a:buNone/>
              <a:defRPr sz="900"/>
            </a:lvl8pPr>
            <a:lvl9pPr marL="36570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4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8" indent="0">
              <a:buNone/>
              <a:defRPr sz="2000"/>
            </a:lvl5pPr>
            <a:lvl6pPr marL="2285635" indent="0">
              <a:buNone/>
              <a:defRPr sz="2000"/>
            </a:lvl6pPr>
            <a:lvl7pPr marL="2742762" indent="0">
              <a:buNone/>
              <a:defRPr sz="2000"/>
            </a:lvl7pPr>
            <a:lvl8pPr marL="3199889" indent="0">
              <a:buNone/>
              <a:defRPr sz="2000"/>
            </a:lvl8pPr>
            <a:lvl9pPr marL="3657016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8" indent="0">
              <a:buNone/>
              <a:defRPr sz="900"/>
            </a:lvl5pPr>
            <a:lvl6pPr marL="2285635" indent="0">
              <a:buNone/>
              <a:defRPr sz="900"/>
            </a:lvl6pPr>
            <a:lvl7pPr marL="2742762" indent="0">
              <a:buNone/>
              <a:defRPr sz="900"/>
            </a:lvl7pPr>
            <a:lvl8pPr marL="3199889" indent="0">
              <a:buNone/>
              <a:defRPr sz="900"/>
            </a:lvl8pPr>
            <a:lvl9pPr marL="3657016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105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25" tIns="45712" rIns="91425" bIns="4571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25" tIns="45712" rIns="91425" bIns="4571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4F461-9C0A-498D-8233-59F8F0756F91}" type="datetimeFigureOut">
              <a:rPr lang="ko-KR" altLang="en-US" smtClean="0"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25" tIns="45712" rIns="91425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D8EAF-5B95-4898-9CFE-17374B56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04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254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5" algn="l" defTabSz="914254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8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5" indent="-228563" algn="l" defTabSz="914254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6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2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9" indent="-228563" algn="l" defTabSz="914254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2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9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microsoft.com/office/2007/relationships/hdphoto" Target="../media/hdphoto10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5" b="89687" l="6667" r="94309">
                        <a14:foregroundMark x1="28943" y1="70534" x2="30569" y2="66851"/>
                        <a14:foregroundMark x1="42276" y1="65930" x2="42439" y2="71455"/>
                        <a14:foregroundMark x1="56911" y1="65009" x2="56585" y2="72376"/>
                        <a14:foregroundMark x1="69756" y1="65009" x2="69919" y2="71087"/>
                        <a14:foregroundMark x1="84715" y1="68140" x2="87480" y2="68508"/>
                        <a14:foregroundMark x1="30244" y1="82136" x2="30081" y2="87477"/>
                        <a14:foregroundMark x1="40813" y1="83610" x2="41463" y2="83978"/>
                        <a14:foregroundMark x1="45528" y1="82136" x2="45366" y2="86924"/>
                        <a14:foregroundMark x1="51707" y1="85635" x2="54146" y2="85451"/>
                        <a14:foregroundMark x1="61301" y1="82136" x2="61301" y2="86740"/>
                        <a14:foregroundMark x1="69106" y1="85267" x2="70894" y2="86004"/>
                        <a14:foregroundMark x1="35772" y1="47145" x2="38699" y2="47330"/>
                        <a14:foregroundMark x1="40976" y1="35912" x2="42602" y2="37385"/>
                        <a14:foregroundMark x1="54797" y1="31860" x2="54634" y2="35175"/>
                        <a14:foregroundMark x1="61301" y1="34254" x2="61301" y2="37385"/>
                        <a14:foregroundMark x1="42439" y1="32228" x2="42439" y2="33517"/>
                        <a14:foregroundMark x1="34797" y1="15101" x2="34634" y2="17864"/>
                        <a14:foregroundMark x1="33496" y1="24494" x2="34634" y2="24678"/>
                        <a14:foregroundMark x1="34472" y1="20810" x2="34797" y2="21731"/>
                        <a14:foregroundMark x1="45528" y1="17680" x2="45691" y2="19890"/>
                        <a14:foregroundMark x1="49106" y1="17311" x2="53496" y2="16943"/>
                        <a14:foregroundMark x1="51545" y1="24678" x2="53333" y2="24494"/>
                        <a14:backgroundMark x1="31545" y1="69061" x2="31545" y2="69061"/>
                        <a14:backgroundMark x1="39675" y1="87109" x2="40488" y2="86924"/>
                        <a14:backgroundMark x1="52683" y1="84715" x2="53171" y2="84530"/>
                        <a14:backgroundMark x1="43577" y1="69429" x2="44228" y2="67219"/>
                        <a14:backgroundMark x1="30244" y1="70902" x2="31057" y2="69797"/>
                        <a14:backgroundMark x1="31870" y1="67219" x2="33171" y2="69797"/>
                        <a14:backgroundMark x1="30569" y1="83241" x2="31057" y2="848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572" y="1843345"/>
            <a:ext cx="2208857" cy="1950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2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로그인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39896" y="78030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접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속</a:t>
            </a:r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39581" y="780300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회원가입창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34327" y="790683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찾기창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656" y="1168397"/>
            <a:ext cx="1022928" cy="4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타원 65"/>
          <p:cNvSpPr/>
          <p:nvPr/>
        </p:nvSpPr>
        <p:spPr>
          <a:xfrm>
            <a:off x="1091338" y="1777380"/>
            <a:ext cx="1008112" cy="1008112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63588" y="3001516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모서리가 둥근 직사각형 88"/>
          <p:cNvSpPr/>
          <p:nvPr/>
        </p:nvSpPr>
        <p:spPr>
          <a:xfrm>
            <a:off x="863588" y="3372228"/>
            <a:ext cx="1463613" cy="28309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9592" y="3035052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99592" y="3395092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1862" y="4115172"/>
            <a:ext cx="72008" cy="7200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1024874" y="3742940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07362" y="3733937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접속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99592" y="4058843"/>
            <a:ext cx="72008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자동로그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96" name="모서리가 둥근 직사각형 95"/>
          <p:cNvSpPr/>
          <p:nvPr/>
        </p:nvSpPr>
        <p:spPr>
          <a:xfrm>
            <a:off x="1892109" y="4066496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883427" y="4046404"/>
            <a:ext cx="4563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회원가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입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1403648" y="4066496"/>
            <a:ext cx="432048" cy="14343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331640" y="4052834"/>
            <a:ext cx="6438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PW</a:t>
            </a:r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찾기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372" b="100000" l="2795" r="96739">
                        <a14:foregroundMark x1="34161" y1="46266" x2="34783" y2="48816"/>
                        <a14:foregroundMark x1="49534" y1="16940" x2="34006" y2="46630"/>
                        <a14:foregroundMark x1="50776" y1="18033" x2="85870" y2="90346"/>
                        <a14:foregroundMark x1="30901" y1="52277" x2="9783" y2="94353"/>
                        <a14:foregroundMark x1="34317" y1="57013" x2="64752" y2="88889"/>
                        <a14:foregroundMark x1="68168" y1="54463" x2="34006" y2="89617"/>
                        <a14:foregroundMark x1="20497" y1="83424" x2="24689" y2="87614"/>
                        <a14:foregroundMark x1="13820" y1="93989" x2="90373" y2="93625"/>
                        <a14:foregroundMark x1="49224" y1="24954" x2="52640" y2="41530"/>
                        <a14:foregroundMark x1="73137" y1="79599" x2="80590" y2="899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86" y="1851174"/>
            <a:ext cx="760215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" name="직사각형 104"/>
          <p:cNvSpPr/>
          <p:nvPr/>
        </p:nvSpPr>
        <p:spPr>
          <a:xfrm>
            <a:off x="4365550" y="207914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365550" y="240188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4365550" y="272462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4365550" y="3047372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718630" y="2045981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718630" y="236732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718630" y="2688671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직책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660922" y="301001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이메</a:t>
            </a:r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603214" y="3331359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4365550" y="337011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019599" y="3908493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233402" y="3907423"/>
            <a:ext cx="812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가입요청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653642" y="4380701"/>
            <a:ext cx="1228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관리자번호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010 1234 5678</a:t>
            </a:r>
          </a:p>
          <a:p>
            <a:r>
              <a:rPr lang="ko-KR" altLang="en-US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메일 </a:t>
            </a:r>
            <a:r>
              <a:rPr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aejhd@army.mil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7324996" y="170210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7324996" y="202671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7324996" y="292775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678076" y="167015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678076" y="199340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595371" y="289931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인증코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드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1876513" y="4032920"/>
            <a:ext cx="463240" cy="21058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1388052" y="4032920"/>
            <a:ext cx="463240" cy="21058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꺾인 연결선 30"/>
          <p:cNvCxnSpPr>
            <a:stCxn id="130" idx="2"/>
            <a:endCxn id="21" idx="2"/>
          </p:cNvCxnSpPr>
          <p:nvPr/>
        </p:nvCxnSpPr>
        <p:spPr>
          <a:xfrm rot="16200000" flipH="1">
            <a:off x="4337963" y="1525218"/>
            <a:ext cx="477195" cy="5913776"/>
          </a:xfrm>
          <a:prstGeom prst="bentConnector3">
            <a:avLst>
              <a:gd name="adj1" fmla="val 147905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96" idx="3"/>
            <a:endCxn id="19" idx="1"/>
          </p:cNvCxnSpPr>
          <p:nvPr/>
        </p:nvCxnSpPr>
        <p:spPr>
          <a:xfrm flipV="1">
            <a:off x="2324157" y="2934444"/>
            <a:ext cx="1203963" cy="1203770"/>
          </a:xfrm>
          <a:prstGeom prst="bentConnector3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8" y="1207186"/>
            <a:ext cx="1254428" cy="57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6" name="직사각형 135"/>
          <p:cNvSpPr/>
          <p:nvPr/>
        </p:nvSpPr>
        <p:spPr>
          <a:xfrm>
            <a:off x="7324996" y="325593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595371" y="321853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비밀번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6962928" y="2404258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177969" y="2395255"/>
            <a:ext cx="710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인증요청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985" y="1207906"/>
            <a:ext cx="1022928" cy="4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모서리가 둥근 직사각형 140"/>
          <p:cNvSpPr/>
          <p:nvPr/>
        </p:nvSpPr>
        <p:spPr>
          <a:xfrm>
            <a:off x="6962929" y="3628394"/>
            <a:ext cx="114104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245417" y="3619391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365550" y="175639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718630" y="172463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itchFamily="50" charset="-127"/>
                <a:ea typeface="나눔고딕" pitchFamily="50" charset="-127"/>
              </a:rPr>
              <a:t>사</a:t>
            </a:r>
            <a:r>
              <a:rPr lang="ko-KR" altLang="en-US" sz="1000">
                <a:latin typeface="나눔고딕" pitchFamily="50" charset="-127"/>
                <a:ea typeface="나눔고딕" pitchFamily="50" charset="-127"/>
              </a:rPr>
              <a:t>진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08" b="96923" l="498" r="990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428" y="1779757"/>
            <a:ext cx="160385" cy="138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096" name="직선 연결선 4095"/>
          <p:cNvCxnSpPr/>
          <p:nvPr/>
        </p:nvCxnSpPr>
        <p:spPr>
          <a:xfrm>
            <a:off x="5220072" y="1756396"/>
            <a:ext cx="0" cy="18503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/>
          <p:cNvSpPr/>
          <p:nvPr/>
        </p:nvSpPr>
        <p:spPr>
          <a:xfrm>
            <a:off x="4716016" y="1819475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4716016" y="4627787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4716016" y="2755579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4716016" y="3691683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1584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메인화면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78030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메인화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156368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156368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147774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222070" y="780301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햄버거메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뉴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65398" y="78964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옵션메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뉴</a:t>
            </a:r>
          </a:p>
        </p:txBody>
      </p:sp>
      <p:sp>
        <p:nvSpPr>
          <p:cNvPr id="7" name="타원 6"/>
          <p:cNvSpPr/>
          <p:nvPr/>
        </p:nvSpPr>
        <p:spPr>
          <a:xfrm>
            <a:off x="719584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691680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66910" y="1569740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19584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691680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19584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691680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550609" y="1561356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096026" y="1561356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528120" y="4720704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28120" y="1569740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8120" y="1155618"/>
            <a:ext cx="449816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355976" y="1610538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563888" y="1819475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63888" y="1611493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89" name="직선 연결선 88"/>
          <p:cNvCxnSpPr/>
          <p:nvPr/>
        </p:nvCxnSpPr>
        <p:spPr>
          <a:xfrm flipV="1">
            <a:off x="3563888" y="1828876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모서리가 둥근 직사각형 96"/>
          <p:cNvSpPr/>
          <p:nvPr/>
        </p:nvSpPr>
        <p:spPr>
          <a:xfrm>
            <a:off x="4391980" y="1849388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979917" y="220942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979917" y="260823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79917" y="300703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79917" y="340583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979917" y="38046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5" name="직선 연결선 104"/>
          <p:cNvCxnSpPr/>
          <p:nvPr/>
        </p:nvCxnSpPr>
        <p:spPr>
          <a:xfrm flipV="1">
            <a:off x="3797914" y="2539555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3797914" y="2935586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/>
          <p:nvPr/>
        </p:nvCxnSpPr>
        <p:spPr>
          <a:xfrm flipV="1">
            <a:off x="3797914" y="3361556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/>
          <p:cNvCxnSpPr/>
          <p:nvPr/>
        </p:nvCxnSpPr>
        <p:spPr>
          <a:xfrm flipV="1">
            <a:off x="3797914" y="379625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타원 116"/>
          <p:cNvSpPr/>
          <p:nvPr/>
        </p:nvSpPr>
        <p:spPr>
          <a:xfrm>
            <a:off x="6723016" y="178597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7695112" y="178597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6723016" y="45942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7695112" y="45942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516216" y="4738302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6723016" y="272207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7695112" y="272207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6723016" y="36581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7695112" y="36581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7812360" y="1557232"/>
            <a:ext cx="772709" cy="1300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136632" y="1152244"/>
            <a:ext cx="449816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001525" y="171826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공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유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001525" y="207755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출</a:t>
            </a:r>
          </a:p>
        </p:txBody>
      </p:sp>
      <p:cxnSp>
        <p:nvCxnSpPr>
          <p:cNvPr id="130" name="직선 연결선 129"/>
          <p:cNvCxnSpPr/>
          <p:nvPr/>
        </p:nvCxnSpPr>
        <p:spPr>
          <a:xfrm>
            <a:off x="7939244" y="2034919"/>
            <a:ext cx="540060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7939244" y="2425452"/>
            <a:ext cx="540060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424978" y="85230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075086" y="85149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7886109" y="251324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latin typeface="나눔고딕" pitchFamily="50" charset="-127"/>
                <a:ea typeface="나눔고딕" pitchFamily="50" charset="-127"/>
              </a:rPr>
              <a:t>불러오기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732912" y="4291662"/>
            <a:ext cx="407040" cy="3878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008139" y="4873724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개인정보수정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 </a:t>
            </a: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전역자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Add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420" y="4328713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4450863" y="4343214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직사각형 140"/>
          <p:cNvSpPr/>
          <p:nvPr/>
        </p:nvSpPr>
        <p:spPr>
          <a:xfrm>
            <a:off x="4395599" y="4297658"/>
            <a:ext cx="407040" cy="38788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382723" y="4873724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메인으로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이동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3" name="직선 화살표 연결선 142"/>
          <p:cNvCxnSpPr>
            <a:stCxn id="141" idx="2"/>
          </p:cNvCxnSpPr>
          <p:nvPr/>
        </p:nvCxnSpPr>
        <p:spPr>
          <a:xfrm>
            <a:off x="4599119" y="4685541"/>
            <a:ext cx="0" cy="188183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stCxn id="137" idx="2"/>
            <a:endCxn id="138" idx="0"/>
          </p:cNvCxnSpPr>
          <p:nvPr/>
        </p:nvCxnSpPr>
        <p:spPr>
          <a:xfrm rot="5400000">
            <a:off x="3663016" y="4600307"/>
            <a:ext cx="194179" cy="352654"/>
          </a:xfrm>
          <a:prstGeom prst="bentConnector3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20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타원 175"/>
          <p:cNvSpPr/>
          <p:nvPr/>
        </p:nvSpPr>
        <p:spPr>
          <a:xfrm>
            <a:off x="3751350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225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부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대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 생성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37163" y="782648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생성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156368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156368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147774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065961" y="774288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부대명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입력창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911703" y="782648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입력창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812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717773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6387" y="122338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53251" y="149754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516216" y="5017739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 입력 후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               ’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674776" y="2515160"/>
            <a:ext cx="1763960" cy="790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98409" y="2627124"/>
            <a:ext cx="1116527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998409" y="3012549"/>
            <a:ext cx="1116527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328902" y="3000930"/>
            <a:ext cx="47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부대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358697" y="2609119"/>
            <a:ext cx="41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용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사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170464" y="12481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2781036" y="2715447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2721724" y="2490797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924098" y="2948258"/>
            <a:ext cx="1262846" cy="34129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1226120" y="330058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2" name="모서리가 둥근 직사각형 181"/>
          <p:cNvSpPr/>
          <p:nvPr/>
        </p:nvSpPr>
        <p:spPr>
          <a:xfrm>
            <a:off x="1056042" y="1955937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 rot="16200000">
            <a:off x="1062954" y="1940145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4088365" y="1955937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 rot="16200000">
            <a:off x="4095277" y="1940145"/>
            <a:ext cx="47164" cy="377038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8530532" y="1555575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7090861" y="1637890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59" y="1654274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1" name="직사각형 190"/>
          <p:cNvSpPr/>
          <p:nvPr/>
        </p:nvSpPr>
        <p:spPr>
          <a:xfrm>
            <a:off x="7356927" y="268878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8253347" y="3085626"/>
            <a:ext cx="17412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6710007" y="265522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6710007" y="3055032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계급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6710007" y="3454839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6652299" y="385464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6652299" y="425445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201" name="이등변 삼각형 200"/>
          <p:cNvSpPr/>
          <p:nvPr/>
        </p:nvSpPr>
        <p:spPr>
          <a:xfrm rot="10800000">
            <a:off x="8269988" y="3114217"/>
            <a:ext cx="140844" cy="12785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02" name="직선 연결선 201"/>
          <p:cNvCxnSpPr/>
          <p:nvPr/>
        </p:nvCxnSpPr>
        <p:spPr>
          <a:xfrm flipH="1">
            <a:off x="7356927" y="3270659"/>
            <a:ext cx="8874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7540878" y="3043327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이등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8" name="직사각형 207"/>
          <p:cNvSpPr/>
          <p:nvPr/>
        </p:nvSpPr>
        <p:spPr>
          <a:xfrm>
            <a:off x="924098" y="2589260"/>
            <a:ext cx="1262846" cy="3043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꺾인 연결선 32"/>
          <p:cNvCxnSpPr>
            <a:stCxn id="208" idx="1"/>
            <a:endCxn id="21" idx="2"/>
          </p:cNvCxnSpPr>
          <p:nvPr/>
        </p:nvCxnSpPr>
        <p:spPr>
          <a:xfrm rot="10800000" flipH="1" flipV="1">
            <a:off x="924098" y="2741432"/>
            <a:ext cx="6609350" cy="1979271"/>
          </a:xfrm>
          <a:prstGeom prst="bentConnector4">
            <a:avLst>
              <a:gd name="adj1" fmla="val -3459"/>
              <a:gd name="adj2" fmla="val 111550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78" idx="3"/>
          </p:cNvCxnSpPr>
          <p:nvPr/>
        </p:nvCxnSpPr>
        <p:spPr>
          <a:xfrm flipV="1">
            <a:off x="2186944" y="3114217"/>
            <a:ext cx="1341176" cy="468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/>
          <p:cNvSpPr/>
          <p:nvPr/>
        </p:nvSpPr>
        <p:spPr>
          <a:xfrm>
            <a:off x="7356927" y="348802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7356927" y="388820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7356927" y="428801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3717140" y="2256109"/>
            <a:ext cx="1763960" cy="12354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모서리가 둥근 직사각형 166"/>
          <p:cNvSpPr/>
          <p:nvPr/>
        </p:nvSpPr>
        <p:spPr>
          <a:xfrm>
            <a:off x="3858145" y="3139427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4627229" y="3139427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765753" y="3144485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4021341" y="3151082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868586" y="2700291"/>
            <a:ext cx="1466242" cy="30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r>
              <a:rPr lang="ko-KR" altLang="en-US" sz="1400" dirty="0" smtClean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나눔고딕" pitchFamily="50" charset="-127"/>
                <a:ea typeface="나눔고딕" pitchFamily="50" charset="-127"/>
              </a:rPr>
              <a:t>명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226805" y="236011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부대생성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4" name="직선 화살표 연결선 173"/>
          <p:cNvCxnSpPr>
            <a:stCxn id="173" idx="3"/>
            <a:endCxn id="171" idx="1"/>
          </p:cNvCxnSpPr>
          <p:nvPr/>
        </p:nvCxnSpPr>
        <p:spPr>
          <a:xfrm>
            <a:off x="3347217" y="2853947"/>
            <a:ext cx="521369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모서리가 둥근 직사각형 211"/>
          <p:cNvSpPr/>
          <p:nvPr/>
        </p:nvSpPr>
        <p:spPr>
          <a:xfrm>
            <a:off x="7536180" y="5043458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7674704" y="5048516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3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용사정보수정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9304" y="786160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메인화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4354" y="1156368"/>
            <a:ext cx="2106000" cy="404988"/>
            <a:chOff x="514354" y="1156368"/>
            <a:chExt cx="2106000" cy="404988"/>
          </a:xfrm>
        </p:grpSpPr>
        <p:sp>
          <p:nvSpPr>
            <p:cNvPr id="2" name="직사각형 1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546120" y="1156368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147774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194258" y="789641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 화면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68621" y="789641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용사정보창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19584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691680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2812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66910" y="1569740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19584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691680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719584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691680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132" y="1717773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310544" y="122338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6387" y="122338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53251" y="149754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3743920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4716016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92" name="타원 91"/>
          <p:cNvSpPr/>
          <p:nvPr/>
        </p:nvSpPr>
        <p:spPr>
          <a:xfrm>
            <a:off x="3743920" y="4593589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716016" y="4593589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3743920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5" name="타원 94"/>
          <p:cNvSpPr/>
          <p:nvPr/>
        </p:nvSpPr>
        <p:spPr>
          <a:xfrm>
            <a:off x="4716016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3743920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8" name="타원 97"/>
          <p:cNvSpPr/>
          <p:nvPr/>
        </p:nvSpPr>
        <p:spPr>
          <a:xfrm>
            <a:off x="4716016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3528120" y="4720704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4636564" y="2670530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749684" y="2436485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12784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555575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130713" y="5233764"/>
            <a:ext cx="18582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용사정보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입력창으로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진입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090861" y="1637890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659" y="1654274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직사각형 86"/>
          <p:cNvSpPr/>
          <p:nvPr/>
        </p:nvSpPr>
        <p:spPr>
          <a:xfrm>
            <a:off x="7356927" y="2688781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38360" y="2655225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738360" y="2925991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계급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738360" y="319675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680652" y="3467523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7356927" y="322735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356927" y="349811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7356927" y="295658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 rot="16200000">
            <a:off x="7462144" y="2748865"/>
            <a:ext cx="152812" cy="2095802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768682" y="4285468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7680825" y="4285468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786090" y="4284160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수정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918293" y="4290526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7596276" y="4204602"/>
            <a:ext cx="878983" cy="3679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588224" y="4829208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 삭제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 flipH="1">
            <a:off x="8530253" y="3983716"/>
            <a:ext cx="45719" cy="7188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자유형 118"/>
          <p:cNvSpPr/>
          <p:nvPr/>
        </p:nvSpPr>
        <p:spPr>
          <a:xfrm rot="16200000">
            <a:off x="7451807" y="2859549"/>
            <a:ext cx="152812" cy="2095523"/>
          </a:xfrm>
          <a:custGeom>
            <a:avLst/>
            <a:gdLst>
              <a:gd name="connsiteX0" fmla="*/ 882658 w 914408"/>
              <a:gd name="connsiteY0" fmla="*/ 0 h 3860800"/>
              <a:gd name="connsiteX1" fmla="*/ 6358 w 914408"/>
              <a:gd name="connsiteY1" fmla="*/ 241300 h 3860800"/>
              <a:gd name="connsiteX2" fmla="*/ 889008 w 914408"/>
              <a:gd name="connsiteY2" fmla="*/ 615950 h 3860800"/>
              <a:gd name="connsiteX3" fmla="*/ 8 w 914408"/>
              <a:gd name="connsiteY3" fmla="*/ 946150 h 3860800"/>
              <a:gd name="connsiteX4" fmla="*/ 895358 w 914408"/>
              <a:gd name="connsiteY4" fmla="*/ 1314450 h 3860800"/>
              <a:gd name="connsiteX5" fmla="*/ 8 w 914408"/>
              <a:gd name="connsiteY5" fmla="*/ 1631950 h 3860800"/>
              <a:gd name="connsiteX6" fmla="*/ 895358 w 914408"/>
              <a:gd name="connsiteY6" fmla="*/ 1981200 h 3860800"/>
              <a:gd name="connsiteX7" fmla="*/ 8 w 914408"/>
              <a:gd name="connsiteY7" fmla="*/ 2343150 h 3860800"/>
              <a:gd name="connsiteX8" fmla="*/ 914408 w 914408"/>
              <a:gd name="connsiteY8" fmla="*/ 2698750 h 3860800"/>
              <a:gd name="connsiteX9" fmla="*/ 8 w 914408"/>
              <a:gd name="connsiteY9" fmla="*/ 3009900 h 3860800"/>
              <a:gd name="connsiteX10" fmla="*/ 901708 w 914408"/>
              <a:gd name="connsiteY10" fmla="*/ 3429000 h 3860800"/>
              <a:gd name="connsiteX11" fmla="*/ 6358 w 914408"/>
              <a:gd name="connsiteY11" fmla="*/ 38608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8" h="3860800">
                <a:moveTo>
                  <a:pt x="882658" y="0"/>
                </a:moveTo>
                <a:cubicBezTo>
                  <a:pt x="443979" y="69321"/>
                  <a:pt x="5300" y="138642"/>
                  <a:pt x="6358" y="241300"/>
                </a:cubicBezTo>
                <a:cubicBezTo>
                  <a:pt x="7416" y="343958"/>
                  <a:pt x="890066" y="498475"/>
                  <a:pt x="889008" y="615950"/>
                </a:cubicBezTo>
                <a:cubicBezTo>
                  <a:pt x="887950" y="733425"/>
                  <a:pt x="-1050" y="829733"/>
                  <a:pt x="8" y="946150"/>
                </a:cubicBezTo>
                <a:cubicBezTo>
                  <a:pt x="1066" y="1062567"/>
                  <a:pt x="895358" y="1200150"/>
                  <a:pt x="895358" y="1314450"/>
                </a:cubicBezTo>
                <a:cubicBezTo>
                  <a:pt x="895358" y="1428750"/>
                  <a:pt x="8" y="1520825"/>
                  <a:pt x="8" y="1631950"/>
                </a:cubicBezTo>
                <a:cubicBezTo>
                  <a:pt x="8" y="1743075"/>
                  <a:pt x="895358" y="1862667"/>
                  <a:pt x="895358" y="1981200"/>
                </a:cubicBezTo>
                <a:cubicBezTo>
                  <a:pt x="895358" y="2099733"/>
                  <a:pt x="-3167" y="2223558"/>
                  <a:pt x="8" y="2343150"/>
                </a:cubicBezTo>
                <a:cubicBezTo>
                  <a:pt x="3183" y="2462742"/>
                  <a:pt x="914408" y="2587625"/>
                  <a:pt x="914408" y="2698750"/>
                </a:cubicBezTo>
                <a:cubicBezTo>
                  <a:pt x="914408" y="2809875"/>
                  <a:pt x="2125" y="2888192"/>
                  <a:pt x="8" y="3009900"/>
                </a:cubicBezTo>
                <a:cubicBezTo>
                  <a:pt x="-2109" y="3131608"/>
                  <a:pt x="900650" y="3287183"/>
                  <a:pt x="901708" y="3429000"/>
                </a:cubicBezTo>
                <a:cubicBezTo>
                  <a:pt x="902766" y="3570817"/>
                  <a:pt x="454562" y="3715808"/>
                  <a:pt x="6358" y="3860800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821424" y="3657485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5391F7"/>
                </a:solidFill>
                <a:latin typeface="나눔고딕" pitchFamily="50" charset="-127"/>
                <a:ea typeface="나눔고딕" pitchFamily="50" charset="-127"/>
              </a:rPr>
              <a:t>Scroll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75711" y="4204602"/>
            <a:ext cx="878983" cy="36793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9" name="직선 화살표 연결선 28"/>
          <p:cNvCxnSpPr>
            <a:stCxn id="129" idx="2"/>
          </p:cNvCxnSpPr>
          <p:nvPr/>
        </p:nvCxnSpPr>
        <p:spPr>
          <a:xfrm>
            <a:off x="7115203" y="4572539"/>
            <a:ext cx="0" cy="2566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24" idx="2"/>
          </p:cNvCxnSpPr>
          <p:nvPr/>
        </p:nvCxnSpPr>
        <p:spPr>
          <a:xfrm>
            <a:off x="8035768" y="4572539"/>
            <a:ext cx="0" cy="62916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3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5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용사삭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71163" y="78964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용사창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23354" y="1156368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147774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153141" y="780300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용사정보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234327" y="78964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용사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87778" y="1223382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266387" y="122338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90" name="타원 89"/>
          <p:cNvSpPr/>
          <p:nvPr/>
        </p:nvSpPr>
        <p:spPr>
          <a:xfrm>
            <a:off x="721154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1693250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92" name="타원 91"/>
          <p:cNvSpPr/>
          <p:nvPr/>
        </p:nvSpPr>
        <p:spPr>
          <a:xfrm>
            <a:off x="728584" y="4602593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1700680" y="4602593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721154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5" name="타원 94"/>
          <p:cNvSpPr/>
          <p:nvPr/>
        </p:nvSpPr>
        <p:spPr>
          <a:xfrm>
            <a:off x="1693250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721154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98" name="타원 97"/>
          <p:cNvSpPr/>
          <p:nvPr/>
        </p:nvSpPr>
        <p:spPr>
          <a:xfrm>
            <a:off x="1693250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613798" y="2670530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726918" y="2436485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555575"/>
            <a:ext cx="45719" cy="313039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561880" y="1552762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37120" y="1147774"/>
            <a:ext cx="2106000" cy="404988"/>
            <a:chOff x="514354" y="1156368"/>
            <a:chExt cx="2106000" cy="404988"/>
          </a:xfrm>
        </p:grpSpPr>
        <p:sp>
          <p:nvSpPr>
            <p:cNvPr id="80" name="직사각형 79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323059" y="122338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528120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580112" y="2591953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413599" y="166692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63655" y="163336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63655" y="193765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05947" y="224194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05947" y="254624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전입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413599" y="227465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2017-11-30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13599" y="2578527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2017-12-31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3599" y="197078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19-75246985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825354" y="4285468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737497" y="4285468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842762" y="4284160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수정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974965" y="4290526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413599" y="288239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2018-5-30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90531" y="2850532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전역예정일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48239" y="3154824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생년월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705947" y="345911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주특기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763655" y="376340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13599" y="349013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전술기관리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413599" y="379400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413599" y="318626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1992-3-14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763655" y="4208674"/>
            <a:ext cx="821275" cy="3684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6703678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7675774" y="1785277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152" name="타원 151"/>
          <p:cNvSpPr/>
          <p:nvPr/>
        </p:nvSpPr>
        <p:spPr>
          <a:xfrm>
            <a:off x="6711108" y="4602593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6703678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154" name="타원 153"/>
          <p:cNvSpPr/>
          <p:nvPr/>
        </p:nvSpPr>
        <p:spPr>
          <a:xfrm>
            <a:off x="7675774" y="2721381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6703678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156" name="타원 155"/>
          <p:cNvSpPr/>
          <p:nvPr/>
        </p:nvSpPr>
        <p:spPr>
          <a:xfrm>
            <a:off x="7675774" y="3657485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이로미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480448" y="4729708"/>
            <a:ext cx="1343921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" name="꺾인 연결선 15"/>
          <p:cNvCxnSpPr>
            <a:stCxn id="129" idx="2"/>
            <a:endCxn id="21" idx="2"/>
          </p:cNvCxnSpPr>
          <p:nvPr/>
        </p:nvCxnSpPr>
        <p:spPr>
          <a:xfrm rot="16200000" flipH="1">
            <a:off x="5782067" y="2969323"/>
            <a:ext cx="143606" cy="3359155"/>
          </a:xfrm>
          <a:prstGeom prst="bentConnector3">
            <a:avLst>
              <a:gd name="adj1" fmla="val 259186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629354" y="2973642"/>
            <a:ext cx="4936153" cy="1270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5724128" y="2742218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사라짐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7596322" y="2671043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42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5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용사복원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8848" y="78716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전역자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23354" y="1156368"/>
            <a:ext cx="2106000" cy="404988"/>
            <a:chOff x="514354" y="1156368"/>
            <a:chExt cx="2106000" cy="404988"/>
          </a:xfrm>
        </p:grpSpPr>
        <p:sp>
          <p:nvSpPr>
            <p:cNvPr id="35" name="직사각형 3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480448" y="1147774"/>
            <a:ext cx="2106000" cy="404988"/>
            <a:chOff x="514354" y="1156368"/>
            <a:chExt cx="2106000" cy="404988"/>
          </a:xfrm>
        </p:grpSpPr>
        <p:sp>
          <p:nvSpPr>
            <p:cNvPr id="43" name="직사각형 4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153141" y="780300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용사정보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73412" y="78964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전역자창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87778" y="1223382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266387" y="1223381"/>
            <a:ext cx="61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전역</a:t>
            </a:r>
            <a:r>
              <a:rPr lang="ko-KR" altLang="en-US" sz="120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</a:t>
            </a:r>
          </a:p>
        </p:txBody>
      </p:sp>
      <p:sp>
        <p:nvSpPr>
          <p:cNvPr id="90" name="타원 89"/>
          <p:cNvSpPr/>
          <p:nvPr/>
        </p:nvSpPr>
        <p:spPr>
          <a:xfrm>
            <a:off x="721154" y="1785277"/>
            <a:ext cx="720080" cy="720080"/>
          </a:xfrm>
          <a:prstGeom prst="ellipse">
            <a:avLst/>
          </a:prstGeom>
          <a:solidFill>
            <a:srgbClr val="FAC0B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05354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41702" y="1734426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4822" y="150038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8530532" y="1555575"/>
            <a:ext cx="45719" cy="3130391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806242" y="489529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영구삭제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2561880" y="1552762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3537120" y="1147774"/>
            <a:ext cx="2106000" cy="404988"/>
            <a:chOff x="514354" y="1156368"/>
            <a:chExt cx="2106000" cy="404988"/>
          </a:xfrm>
        </p:grpSpPr>
        <p:sp>
          <p:nvSpPr>
            <p:cNvPr id="80" name="직사각형 79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4323059" y="1223381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3528120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580112" y="2591953"/>
            <a:ext cx="45719" cy="2094013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413599" y="166692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763655" y="163336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763655" y="1937656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번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705947" y="224194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입대일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705947" y="254624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전입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4413599" y="2274658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2017-11-30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13599" y="2578527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2017-12-31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413599" y="1970789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19-75246985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825354" y="4285468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737497" y="4285468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842762" y="4284160"/>
            <a:ext cx="497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 복귀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974965" y="4290526"/>
            <a:ext cx="4250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삭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제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4413599" y="2882396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2018-5-30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590531" y="2850532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전역예정일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648239" y="3154824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생년월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일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705947" y="3459116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주특기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763655" y="3763407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분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대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4413599" y="3490134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전술기관리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4413599" y="3794000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4413599" y="3186265"/>
            <a:ext cx="1070546" cy="1850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1992-3-14</a:t>
            </a:r>
            <a:endParaRPr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763655" y="4208674"/>
            <a:ext cx="821275" cy="3684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923" y="5029310"/>
            <a:ext cx="2755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타원 99"/>
          <p:cNvSpPr/>
          <p:nvPr/>
        </p:nvSpPr>
        <p:spPr>
          <a:xfrm>
            <a:off x="6721678" y="1776430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1" name="타원 100"/>
          <p:cNvSpPr/>
          <p:nvPr/>
        </p:nvSpPr>
        <p:spPr>
          <a:xfrm>
            <a:off x="7693774" y="1776430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오나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</a:t>
            </a:r>
          </a:p>
        </p:txBody>
      </p:sp>
      <p:sp>
        <p:nvSpPr>
          <p:cNvPr id="108" name="타원 107"/>
          <p:cNvSpPr/>
          <p:nvPr/>
        </p:nvSpPr>
        <p:spPr>
          <a:xfrm>
            <a:off x="6721678" y="458474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7693774" y="4584742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6721678" y="271253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강감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133" name="타원 132"/>
          <p:cNvSpPr/>
          <p:nvPr/>
        </p:nvSpPr>
        <p:spPr>
          <a:xfrm>
            <a:off x="7693774" y="2712534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병장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김지호</a:t>
            </a:r>
            <a:endParaRPr lang="ko-KR" altLang="en-US" sz="9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6721678" y="364863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135" name="타원 134"/>
          <p:cNvSpPr/>
          <p:nvPr/>
        </p:nvSpPr>
        <p:spPr>
          <a:xfrm>
            <a:off x="7693774" y="3648638"/>
            <a:ext cx="720080" cy="72008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병</a:t>
            </a:r>
            <a:endParaRPr lang="en-US" altLang="ko-KR" sz="9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9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6505878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4686829" y="4208674"/>
            <a:ext cx="821275" cy="36842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" name="직선 화살표 연결선 2"/>
          <p:cNvCxnSpPr>
            <a:stCxn id="137" idx="3"/>
          </p:cNvCxnSpPr>
          <p:nvPr/>
        </p:nvCxnSpPr>
        <p:spPr>
          <a:xfrm>
            <a:off x="5508104" y="4392886"/>
            <a:ext cx="963344" cy="669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7643176" y="2629472"/>
            <a:ext cx="821275" cy="86066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직선 화살표 연결선 6"/>
          <p:cNvCxnSpPr>
            <a:stCxn id="129" idx="2"/>
            <a:endCxn id="148" idx="0"/>
          </p:cNvCxnSpPr>
          <p:nvPr/>
        </p:nvCxnSpPr>
        <p:spPr>
          <a:xfrm>
            <a:off x="4174293" y="4577098"/>
            <a:ext cx="12823" cy="31819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362203" y="4944782"/>
            <a:ext cx="2747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메인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햄버거탭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설정      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전역자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412" y="4971295"/>
            <a:ext cx="27551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6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en-US" altLang="ko-KR" sz="10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25000" y="77955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부대목록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56396" y="78964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용사목</a:t>
            </a:r>
            <a:r>
              <a:rPr lang="ko-KR" altLang="en-US" sz="1200">
                <a:latin typeface="나눔고딕" pitchFamily="50" charset="-127"/>
                <a:ea typeface="나눔고딕" pitchFamily="50" charset="-127"/>
              </a:rPr>
              <a:t>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03785" y="1567863"/>
            <a:ext cx="1567906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687009" y="2204705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54" name="그룹 253"/>
          <p:cNvGrpSpPr/>
          <p:nvPr/>
        </p:nvGrpSpPr>
        <p:grpSpPr>
          <a:xfrm>
            <a:off x="3537120" y="1156368"/>
            <a:ext cx="2106000" cy="404988"/>
            <a:chOff x="514354" y="1156368"/>
            <a:chExt cx="2106000" cy="404988"/>
          </a:xfrm>
        </p:grpSpPr>
        <p:sp>
          <p:nvSpPr>
            <p:cNvPr id="255" name="직사각형 25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6" name="모서리가 둥근 직사각형 25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7" name="모서리가 둥근 직사각형 25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8" name="모서리가 둥근 직사각형 25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9" name="타원 25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0" name="타원 25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61" name="타원 26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62" name="타원 261"/>
          <p:cNvSpPr/>
          <p:nvPr/>
        </p:nvSpPr>
        <p:spPr>
          <a:xfrm>
            <a:off x="3742350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타원 262"/>
          <p:cNvSpPr/>
          <p:nvPr/>
        </p:nvSpPr>
        <p:spPr>
          <a:xfrm>
            <a:off x="4714446" y="177738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타원 263"/>
          <p:cNvSpPr/>
          <p:nvPr/>
        </p:nvSpPr>
        <p:spPr>
          <a:xfrm>
            <a:off x="374235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타원 264"/>
          <p:cNvSpPr/>
          <p:nvPr/>
        </p:nvSpPr>
        <p:spPr>
          <a:xfrm>
            <a:off x="4714446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직사각형 265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5589676" y="1569740"/>
            <a:ext cx="45719" cy="26559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타원 267"/>
          <p:cNvSpPr/>
          <p:nvPr/>
        </p:nvSpPr>
        <p:spPr>
          <a:xfrm>
            <a:off x="3742350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타원 268"/>
          <p:cNvSpPr/>
          <p:nvPr/>
        </p:nvSpPr>
        <p:spPr>
          <a:xfrm>
            <a:off x="4714446" y="2713484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0" name="타원 269"/>
          <p:cNvSpPr/>
          <p:nvPr/>
        </p:nvSpPr>
        <p:spPr>
          <a:xfrm>
            <a:off x="3742350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타원 270"/>
          <p:cNvSpPr/>
          <p:nvPr/>
        </p:nvSpPr>
        <p:spPr>
          <a:xfrm>
            <a:off x="4714446" y="3649588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직사각형 271"/>
          <p:cNvSpPr/>
          <p:nvPr/>
        </p:nvSpPr>
        <p:spPr>
          <a:xfrm>
            <a:off x="3662898" y="1717773"/>
            <a:ext cx="878983" cy="82178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4222070" y="123423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3776017" y="1497544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직사각형 274"/>
          <p:cNvSpPr/>
          <p:nvPr/>
        </p:nvSpPr>
        <p:spPr>
          <a:xfrm>
            <a:off x="3535550" y="4746167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2" name="그룹 321"/>
          <p:cNvGrpSpPr/>
          <p:nvPr/>
        </p:nvGrpSpPr>
        <p:grpSpPr>
          <a:xfrm>
            <a:off x="6480447" y="1149345"/>
            <a:ext cx="2106000" cy="404988"/>
            <a:chOff x="514354" y="1156368"/>
            <a:chExt cx="2106000" cy="404988"/>
          </a:xfrm>
        </p:grpSpPr>
        <p:sp>
          <p:nvSpPr>
            <p:cNvPr id="323" name="직사각형 32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4" name="모서리가 둥근 직사각형 32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5" name="모서리가 둥근 직사각형 32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6" name="모서리가 둥근 직사각형 32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7" name="타원 32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8" name="타원 32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29" name="타원 32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30" name="직사각형 329"/>
          <p:cNvSpPr/>
          <p:nvPr/>
        </p:nvSpPr>
        <p:spPr>
          <a:xfrm>
            <a:off x="6480447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직사각형 330"/>
          <p:cNvSpPr/>
          <p:nvPr/>
        </p:nvSpPr>
        <p:spPr>
          <a:xfrm>
            <a:off x="6480447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3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3" name="직선 연결선 332"/>
          <p:cNvCxnSpPr/>
          <p:nvPr/>
        </p:nvCxnSpPr>
        <p:spPr>
          <a:xfrm>
            <a:off x="7938375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직선 연결선 333"/>
          <p:cNvCxnSpPr/>
          <p:nvPr/>
        </p:nvCxnSpPr>
        <p:spPr>
          <a:xfrm>
            <a:off x="7938375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직선 연결선 334"/>
          <p:cNvCxnSpPr/>
          <p:nvPr/>
        </p:nvCxnSpPr>
        <p:spPr>
          <a:xfrm>
            <a:off x="7938375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직선 연결선 335"/>
          <p:cNvCxnSpPr/>
          <p:nvPr/>
        </p:nvCxnSpPr>
        <p:spPr>
          <a:xfrm flipV="1">
            <a:off x="7947255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TextBox 336"/>
          <p:cNvSpPr txBox="1"/>
          <p:nvPr/>
        </p:nvSpPr>
        <p:spPr>
          <a:xfrm>
            <a:off x="7476251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338" name="TextBox 337"/>
          <p:cNvSpPr txBox="1"/>
          <p:nvPr/>
        </p:nvSpPr>
        <p:spPr>
          <a:xfrm>
            <a:off x="7476251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339" name="TextBox 338"/>
          <p:cNvSpPr txBox="1"/>
          <p:nvPr/>
        </p:nvSpPr>
        <p:spPr>
          <a:xfrm>
            <a:off x="7336790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7290303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7315149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8020803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8067290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8100953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8095342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8010383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7" name="직사각형 346"/>
          <p:cNvSpPr/>
          <p:nvPr/>
        </p:nvSpPr>
        <p:spPr>
          <a:xfrm>
            <a:off x="6480447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8" name="직사각형 347"/>
          <p:cNvSpPr/>
          <p:nvPr/>
        </p:nvSpPr>
        <p:spPr>
          <a:xfrm>
            <a:off x="6486425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4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50" name="직선 연결선 349"/>
          <p:cNvCxnSpPr/>
          <p:nvPr/>
        </p:nvCxnSpPr>
        <p:spPr>
          <a:xfrm>
            <a:off x="7938375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직선 연결선 350"/>
          <p:cNvCxnSpPr/>
          <p:nvPr/>
        </p:nvCxnSpPr>
        <p:spPr>
          <a:xfrm>
            <a:off x="7938375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직선 연결선 351"/>
          <p:cNvCxnSpPr/>
          <p:nvPr/>
        </p:nvCxnSpPr>
        <p:spPr>
          <a:xfrm>
            <a:off x="7938375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3" name="직선 연결선 352"/>
          <p:cNvCxnSpPr/>
          <p:nvPr/>
        </p:nvCxnSpPr>
        <p:spPr>
          <a:xfrm flipV="1">
            <a:off x="7947255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4" name="TextBox 353"/>
          <p:cNvSpPr txBox="1"/>
          <p:nvPr/>
        </p:nvSpPr>
        <p:spPr>
          <a:xfrm>
            <a:off x="7476251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355" name="TextBox 354"/>
          <p:cNvSpPr txBox="1"/>
          <p:nvPr/>
        </p:nvSpPr>
        <p:spPr>
          <a:xfrm>
            <a:off x="7476251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356" name="TextBox 355"/>
          <p:cNvSpPr txBox="1"/>
          <p:nvPr/>
        </p:nvSpPr>
        <p:spPr>
          <a:xfrm>
            <a:off x="7336790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7" name="TextBox 356"/>
          <p:cNvSpPr txBox="1"/>
          <p:nvPr/>
        </p:nvSpPr>
        <p:spPr>
          <a:xfrm>
            <a:off x="7290303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8" name="TextBox 357"/>
          <p:cNvSpPr txBox="1"/>
          <p:nvPr/>
        </p:nvSpPr>
        <p:spPr>
          <a:xfrm>
            <a:off x="7315149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9" name="TextBox 358"/>
          <p:cNvSpPr txBox="1"/>
          <p:nvPr/>
        </p:nvSpPr>
        <p:spPr>
          <a:xfrm>
            <a:off x="8020803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8067290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8100953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8095342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3" name="TextBox 362"/>
          <p:cNvSpPr txBox="1"/>
          <p:nvPr/>
        </p:nvSpPr>
        <p:spPr>
          <a:xfrm>
            <a:off x="8010383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4" name="직사각형 363"/>
          <p:cNvSpPr/>
          <p:nvPr/>
        </p:nvSpPr>
        <p:spPr>
          <a:xfrm>
            <a:off x="6462447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5" name="직사각형 364"/>
          <p:cNvSpPr/>
          <p:nvPr/>
        </p:nvSpPr>
        <p:spPr>
          <a:xfrm>
            <a:off x="6414242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6" name="TextBox 365"/>
          <p:cNvSpPr txBox="1"/>
          <p:nvPr/>
        </p:nvSpPr>
        <p:spPr>
          <a:xfrm>
            <a:off x="6642231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7" name="TextBox 366"/>
          <p:cNvSpPr txBox="1"/>
          <p:nvPr/>
        </p:nvSpPr>
        <p:spPr>
          <a:xfrm>
            <a:off x="7246165" y="1222745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2" y="4364161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467175" y="4378662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93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그룹 167"/>
          <p:cNvGrpSpPr/>
          <p:nvPr/>
        </p:nvGrpSpPr>
        <p:grpSpPr>
          <a:xfrm>
            <a:off x="504979" y="1158751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504979" y="157076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04979" y="157076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5" y="1587145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1962907" y="175103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1962907" y="194394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1962907" y="213971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1971787" y="233647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1500783" y="155129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500783" y="17363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1361322" y="192135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1314835" y="210638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339681" y="229142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045335" y="155129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091822" y="17363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2125485" y="192135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2119874" y="2106389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2034915" y="2291422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504979" y="2526338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10957" y="2526338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5" y="2542722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1962907" y="2706611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1962907" y="2899524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1962907" y="30952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1971787" y="3292049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1500783" y="250686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500783" y="2691899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1361322" y="2876932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314835" y="3061965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1339681" y="324699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045335" y="2506866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2091822" y="2691899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2125485" y="287693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2119874" y="3061965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034915" y="3246998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5980" y="1144819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77204" y="2264665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802159" y="238546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755672" y="2671965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80518" y="2958461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1451398" y="2393150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1457138" y="2685602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457138" y="298241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818209" y="3358036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1404844" y="2385469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1404844" y="2671965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404844" y="2958461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1587293" y="3358036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1725817" y="3363094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981405" y="3369691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1280902" y="1231369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en-US" altLang="ko-KR" sz="10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2205" y="779551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체력입력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22069" y="78515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90296" y="78515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햄버거탭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311838" y="1229768"/>
            <a:ext cx="56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699792" y="2347166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2695526" y="2639618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2695526" y="293643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Input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1547307" y="3296725"/>
            <a:ext cx="747585" cy="3675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1624386" y="366423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" name="직선 화살표 연결선 2"/>
          <p:cNvCxnSpPr>
            <a:stCxn id="227" idx="1"/>
            <a:endCxn id="217" idx="3"/>
          </p:cNvCxnSpPr>
          <p:nvPr/>
        </p:nvCxnSpPr>
        <p:spPr>
          <a:xfrm flipH="1">
            <a:off x="2289152" y="2485666"/>
            <a:ext cx="410640" cy="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229" idx="1"/>
            <a:endCxn id="218" idx="3"/>
          </p:cNvCxnSpPr>
          <p:nvPr/>
        </p:nvCxnSpPr>
        <p:spPr>
          <a:xfrm flipH="1">
            <a:off x="2294892" y="2778118"/>
            <a:ext cx="400634" cy="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/>
          <p:cNvCxnSpPr>
            <a:stCxn id="232" idx="1"/>
            <a:endCxn id="219" idx="3"/>
          </p:cNvCxnSpPr>
          <p:nvPr/>
        </p:nvCxnSpPr>
        <p:spPr>
          <a:xfrm flipH="1">
            <a:off x="2294892" y="3074934"/>
            <a:ext cx="400634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235" idx="3"/>
            <a:endCxn id="132" idx="1"/>
          </p:cNvCxnSpPr>
          <p:nvPr/>
        </p:nvCxnSpPr>
        <p:spPr>
          <a:xfrm flipV="1">
            <a:off x="2206597" y="2027145"/>
            <a:ext cx="1339523" cy="1775586"/>
          </a:xfrm>
          <a:prstGeom prst="bentConnector3">
            <a:avLst>
              <a:gd name="adj1" fmla="val 50000"/>
            </a:avLst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2795171" y="3865612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갱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신</a:t>
            </a:r>
          </a:p>
        </p:txBody>
      </p:sp>
      <p:sp>
        <p:nvSpPr>
          <p:cNvPr id="239" name="타원 238"/>
          <p:cNvSpPr/>
          <p:nvPr/>
        </p:nvSpPr>
        <p:spPr>
          <a:xfrm>
            <a:off x="666750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타원 239"/>
          <p:cNvSpPr/>
          <p:nvPr/>
        </p:nvSpPr>
        <p:spPr>
          <a:xfrm>
            <a:off x="7639596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6460700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2" name="타원 241"/>
          <p:cNvSpPr/>
          <p:nvPr/>
        </p:nvSpPr>
        <p:spPr>
          <a:xfrm>
            <a:off x="7639596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3" name="타원 242"/>
          <p:cNvSpPr/>
          <p:nvPr/>
        </p:nvSpPr>
        <p:spPr>
          <a:xfrm>
            <a:off x="7639596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4" name="타원 243"/>
          <p:cNvSpPr/>
          <p:nvPr/>
        </p:nvSpPr>
        <p:spPr>
          <a:xfrm>
            <a:off x="7639596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6451701" y="1567863"/>
            <a:ext cx="1567906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8019608" y="1578744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5" name="직사각형 254"/>
          <p:cNvSpPr/>
          <p:nvPr/>
        </p:nvSpPr>
        <p:spPr>
          <a:xfrm>
            <a:off x="6451700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7279556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6487468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6487468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260" name="직선 연결선 259"/>
          <p:cNvCxnSpPr/>
          <p:nvPr/>
        </p:nvCxnSpPr>
        <p:spPr>
          <a:xfrm flipV="1">
            <a:off x="6487468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모서리가 둥근 직사각형 260"/>
          <p:cNvSpPr/>
          <p:nvPr/>
        </p:nvSpPr>
        <p:spPr>
          <a:xfrm>
            <a:off x="7315560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6903497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6903497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903497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6903497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6903497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7" name="직선 연결선 266"/>
          <p:cNvCxnSpPr/>
          <p:nvPr/>
        </p:nvCxnSpPr>
        <p:spPr>
          <a:xfrm flipV="1">
            <a:off x="6721494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직선 연결선 267"/>
          <p:cNvCxnSpPr/>
          <p:nvPr/>
        </p:nvCxnSpPr>
        <p:spPr>
          <a:xfrm flipV="1">
            <a:off x="6721494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직선 연결선 268"/>
          <p:cNvCxnSpPr/>
          <p:nvPr/>
        </p:nvCxnSpPr>
        <p:spPr>
          <a:xfrm flipV="1">
            <a:off x="6721494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연결선 269"/>
          <p:cNvCxnSpPr/>
          <p:nvPr/>
        </p:nvCxnSpPr>
        <p:spPr>
          <a:xfrm flipV="1">
            <a:off x="6721494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/>
          <p:cNvSpPr/>
          <p:nvPr/>
        </p:nvSpPr>
        <p:spPr>
          <a:xfrm>
            <a:off x="7308304" y="4330359"/>
            <a:ext cx="500085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231974" y="4087162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74" name="Picture 2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08" y="4364161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5" name="Picture 2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7415091" y="4378662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" name="TextBox 275"/>
          <p:cNvSpPr txBox="1"/>
          <p:nvPr/>
        </p:nvSpPr>
        <p:spPr>
          <a:xfrm>
            <a:off x="7025186" y="4807232"/>
            <a:ext cx="1093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메인으로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이동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6438205" y="1156713"/>
            <a:ext cx="2137496" cy="430432"/>
            <a:chOff x="514354" y="1156368"/>
            <a:chExt cx="2106000" cy="404988"/>
          </a:xfrm>
        </p:grpSpPr>
        <p:sp>
          <p:nvSpPr>
            <p:cNvPr id="246" name="직사각형 24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7" name="모서리가 둥근 직사각형 246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8" name="모서리가 둥근 직사각형 247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49" name="모서리가 둥근 직사각형 248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0" name="타원 249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1" name="타원 250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52" name="타원 251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56" name="직사각형 255"/>
          <p:cNvSpPr/>
          <p:nvPr/>
        </p:nvSpPr>
        <p:spPr>
          <a:xfrm>
            <a:off x="6451700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7093263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7" name="직사각형 276"/>
          <p:cNvSpPr/>
          <p:nvPr/>
        </p:nvSpPr>
        <p:spPr>
          <a:xfrm>
            <a:off x="3609145" y="1186157"/>
            <a:ext cx="314783" cy="35572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2912840" y="121333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655" y="77955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햄버</a:t>
            </a:r>
            <a:r>
              <a:rPr lang="ko-KR" altLang="en-US" sz="1200">
                <a:latin typeface="나눔고딕" pitchFamily="50" charset="-127"/>
                <a:ea typeface="나눔고딕" pitchFamily="50" charset="-127"/>
              </a:rPr>
              <a:t>거</a:t>
            </a:r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153141" y="780301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나눔고딕" pitchFamily="50" charset="-127"/>
                <a:ea typeface="나눔고딕" pitchFamily="50" charset="-127"/>
              </a:rPr>
              <a:t>일정목록창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101928" y="77608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개인일정창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92" y="4364161"/>
            <a:ext cx="324024" cy="3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532595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80400" y="1612222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4" name="직선 연결선 133"/>
          <p:cNvCxnSpPr/>
          <p:nvPr/>
        </p:nvCxnSpPr>
        <p:spPr>
          <a:xfrm>
            <a:off x="5724128" y="4774767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724128" y="4967680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724128" y="516344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733008" y="5360205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519980" y="467543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519980" y="486046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380519" y="504550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334032" y="523053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358878" y="541556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64532" y="467543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111019" y="486046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144682" y="504550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139071" y="523053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3054112" y="541556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358760" y="285599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>
            <a:off x="5004048" y="497451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516742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536319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555995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3637962" y="1646977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541924" y="495980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514483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532986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551489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477476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495980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514483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532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5514899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1725348" y="2605182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171349" y="5049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5724128" y="3944122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5724127" y="3432844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확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4216644" y="122976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"/>
          <a:stretch/>
        </p:blipFill>
        <p:spPr bwMode="auto">
          <a:xfrm>
            <a:off x="1467175" y="4378662"/>
            <a:ext cx="296513" cy="29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9" name="TextBox 228"/>
          <p:cNvSpPr txBox="1"/>
          <p:nvPr/>
        </p:nvSpPr>
        <p:spPr>
          <a:xfrm>
            <a:off x="3643350" y="18493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913276" y="1849388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83202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453128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723054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992980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62904" y="18493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35896" y="2119563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05822" y="211956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175748" y="211956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445674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4715600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4985526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255450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3635896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905822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4175748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445674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715600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985526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255450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3635896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905822" y="266810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175748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4445674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715600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4985526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55450" y="265991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635896" y="293008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05822" y="293008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175748" y="29300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445674" y="2930088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715600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4985526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255450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3619570" y="3329165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3618204" y="361143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2" name="타원 1"/>
          <p:cNvSpPr/>
          <p:nvPr/>
        </p:nvSpPr>
        <p:spPr>
          <a:xfrm>
            <a:off x="3915782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4189435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4478002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3946882" y="2656001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4215522" y="2656001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8" name="타원 277"/>
          <p:cNvSpPr/>
          <p:nvPr/>
        </p:nvSpPr>
        <p:spPr>
          <a:xfrm>
            <a:off x="5034038" y="2385126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4657758" y="361143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3622067" y="389202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281" name="직사각형 280"/>
          <p:cNvSpPr/>
          <p:nvPr/>
        </p:nvSpPr>
        <p:spPr>
          <a:xfrm>
            <a:off x="4200414" y="3321781"/>
            <a:ext cx="758870" cy="235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258323" y="307505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6498448" y="1139473"/>
            <a:ext cx="2106000" cy="404988"/>
            <a:chOff x="514354" y="1156368"/>
            <a:chExt cx="2106000" cy="404988"/>
          </a:xfrm>
        </p:grpSpPr>
        <p:sp>
          <p:nvSpPr>
            <p:cNvPr id="284" name="직사각형 283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1" name="직사각형 290"/>
          <p:cNvSpPr/>
          <p:nvPr/>
        </p:nvSpPr>
        <p:spPr>
          <a:xfrm>
            <a:off x="6532728" y="1602350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6590290" y="1637105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7168972" y="121989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595678" y="18395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6865604" y="1839516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7135530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405456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7675382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945308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8215232" y="18395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6588224" y="2109691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6858150" y="210969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128076" y="210969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7398002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667928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937854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8207778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588224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6858150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7128076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398002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667928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937854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207778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6588224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858150" y="26582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28076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7398002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667928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937854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8207778" y="265004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8224" y="292021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6858150" y="292021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7128076" y="29202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7398002" y="2920216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7667928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7937854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207778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6571898" y="3319293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6570532" y="3601560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32" name="타원 331"/>
          <p:cNvSpPr/>
          <p:nvPr/>
        </p:nvSpPr>
        <p:spPr>
          <a:xfrm>
            <a:off x="6868110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3" name="타원 332"/>
          <p:cNvSpPr/>
          <p:nvPr/>
        </p:nvSpPr>
        <p:spPr>
          <a:xfrm>
            <a:off x="7141763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7430330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7610086" y="3601560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6574395" y="388215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340" name="직사각형 339"/>
          <p:cNvSpPr/>
          <p:nvPr/>
        </p:nvSpPr>
        <p:spPr>
          <a:xfrm>
            <a:off x="6651784" y="3608281"/>
            <a:ext cx="758870" cy="235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6709693" y="336155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80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6588224" y="4361323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9 - 11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3" name="직선 연결선 342"/>
          <p:cNvCxnSpPr>
            <a:stCxn id="342" idx="2"/>
            <a:endCxn id="342" idx="0"/>
          </p:cNvCxnSpPr>
          <p:nvPr/>
        </p:nvCxnSpPr>
        <p:spPr>
          <a:xfrm flipV="1">
            <a:off x="7538908" y="4361323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직사각형 343"/>
          <p:cNvSpPr/>
          <p:nvPr/>
        </p:nvSpPr>
        <p:spPr>
          <a:xfrm>
            <a:off x="6838527" y="2080303"/>
            <a:ext cx="288032" cy="276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6681018" y="1860421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꺾인 연결선 4"/>
          <p:cNvCxnSpPr>
            <a:stCxn id="344" idx="3"/>
            <a:endCxn id="342" idx="0"/>
          </p:cNvCxnSpPr>
          <p:nvPr/>
        </p:nvCxnSpPr>
        <p:spPr>
          <a:xfrm>
            <a:off x="7126559" y="2218746"/>
            <a:ext cx="412349" cy="2142577"/>
          </a:xfrm>
          <a:prstGeom prst="bentConnector2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8655" y="77955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햄버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거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00414" y="78030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일정목록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80400" y="1612222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189545" y="4971955"/>
            <a:ext cx="2106000" cy="550606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637962" y="1646977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171349" y="5049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216644" y="122976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643350" y="18493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3913276" y="1849388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4183202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453128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723054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4992980" y="18493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262904" y="18493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35896" y="2119563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3905822" y="2119563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4175748" y="211956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2" name="TextBox 241"/>
          <p:cNvSpPr txBox="1"/>
          <p:nvPr/>
        </p:nvSpPr>
        <p:spPr>
          <a:xfrm>
            <a:off x="4445674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4715600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4985526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5255450" y="211956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3635896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3905822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4175748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4445674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715600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985526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255450" y="238973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3635896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905822" y="266810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4175748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4445674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4715600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4985526" y="26599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5255450" y="2659913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635896" y="293008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05822" y="293008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175748" y="2930088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445674" y="2930088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4715600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4985526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5255450" y="2930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7" name="모서리가 둥근 직사각형 266"/>
          <p:cNvSpPr/>
          <p:nvPr/>
        </p:nvSpPr>
        <p:spPr>
          <a:xfrm>
            <a:off x="3619570" y="3329165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8" name="모서리가 둥근 직사각형 267"/>
          <p:cNvSpPr/>
          <p:nvPr/>
        </p:nvSpPr>
        <p:spPr>
          <a:xfrm>
            <a:off x="3618204" y="361143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2" name="타원 1"/>
          <p:cNvSpPr/>
          <p:nvPr/>
        </p:nvSpPr>
        <p:spPr>
          <a:xfrm>
            <a:off x="3915782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4" name="타원 273"/>
          <p:cNvSpPr/>
          <p:nvPr/>
        </p:nvSpPr>
        <p:spPr>
          <a:xfrm>
            <a:off x="4189435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5" name="타원 274"/>
          <p:cNvSpPr/>
          <p:nvPr/>
        </p:nvSpPr>
        <p:spPr>
          <a:xfrm>
            <a:off x="4478002" y="2112852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6" name="타원 275"/>
          <p:cNvSpPr/>
          <p:nvPr/>
        </p:nvSpPr>
        <p:spPr>
          <a:xfrm>
            <a:off x="3946882" y="2656001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7" name="타원 276"/>
          <p:cNvSpPr/>
          <p:nvPr/>
        </p:nvSpPr>
        <p:spPr>
          <a:xfrm>
            <a:off x="4215522" y="2656001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8" name="타원 277"/>
          <p:cNvSpPr/>
          <p:nvPr/>
        </p:nvSpPr>
        <p:spPr>
          <a:xfrm>
            <a:off x="5034038" y="2385126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4657758" y="361143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3622067" y="3892024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281" name="직사각형 280"/>
          <p:cNvSpPr/>
          <p:nvPr/>
        </p:nvSpPr>
        <p:spPr>
          <a:xfrm>
            <a:off x="4200414" y="3321781"/>
            <a:ext cx="758870" cy="235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4258323" y="307505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6498448" y="1139473"/>
            <a:ext cx="2106000" cy="404988"/>
            <a:chOff x="514354" y="1156368"/>
            <a:chExt cx="2106000" cy="404988"/>
          </a:xfrm>
        </p:grpSpPr>
        <p:sp>
          <p:nvSpPr>
            <p:cNvPr id="284" name="직사각형 283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7" name="모서리가 둥근 직사각형 286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8" name="타원 287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89" name="타원 288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290" name="타원 289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91" name="직사각형 290"/>
          <p:cNvSpPr/>
          <p:nvPr/>
        </p:nvSpPr>
        <p:spPr>
          <a:xfrm>
            <a:off x="6532728" y="1602350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6590290" y="1637105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7168972" y="1219896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595678" y="18395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6865604" y="1839516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7135530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8" name="TextBox 297"/>
          <p:cNvSpPr txBox="1"/>
          <p:nvPr/>
        </p:nvSpPr>
        <p:spPr>
          <a:xfrm>
            <a:off x="7405456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7675382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0" name="TextBox 299"/>
          <p:cNvSpPr txBox="1"/>
          <p:nvPr/>
        </p:nvSpPr>
        <p:spPr>
          <a:xfrm>
            <a:off x="7945308" y="18395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8215232" y="18395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2" name="TextBox 301"/>
          <p:cNvSpPr txBox="1"/>
          <p:nvPr/>
        </p:nvSpPr>
        <p:spPr>
          <a:xfrm>
            <a:off x="6588224" y="2109691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6858150" y="2109691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7128076" y="210969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7398002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7667928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7937854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8207778" y="210969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6588224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6858150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7128076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7398002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3" name="TextBox 312"/>
          <p:cNvSpPr txBox="1"/>
          <p:nvPr/>
        </p:nvSpPr>
        <p:spPr>
          <a:xfrm>
            <a:off x="7667928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7937854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207778" y="237986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6588224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6858150" y="265823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7128076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7398002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7667928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937854" y="2650041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8207778" y="2650041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6588224" y="292021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4" name="TextBox 323"/>
          <p:cNvSpPr txBox="1"/>
          <p:nvPr/>
        </p:nvSpPr>
        <p:spPr>
          <a:xfrm>
            <a:off x="6858150" y="292021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7128076" y="2920216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7398002" y="2920216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7" name="TextBox 326"/>
          <p:cNvSpPr txBox="1"/>
          <p:nvPr/>
        </p:nvSpPr>
        <p:spPr>
          <a:xfrm>
            <a:off x="7667928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8" name="TextBox 327"/>
          <p:cNvSpPr txBox="1"/>
          <p:nvPr/>
        </p:nvSpPr>
        <p:spPr>
          <a:xfrm>
            <a:off x="7937854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9" name="TextBox 328"/>
          <p:cNvSpPr txBox="1"/>
          <p:nvPr/>
        </p:nvSpPr>
        <p:spPr>
          <a:xfrm>
            <a:off x="8207778" y="2920216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6571898" y="3319293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6570532" y="3601560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32" name="타원 331"/>
          <p:cNvSpPr/>
          <p:nvPr/>
        </p:nvSpPr>
        <p:spPr>
          <a:xfrm>
            <a:off x="6868110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3" name="타원 332"/>
          <p:cNvSpPr/>
          <p:nvPr/>
        </p:nvSpPr>
        <p:spPr>
          <a:xfrm>
            <a:off x="7141763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4" name="타원 333"/>
          <p:cNvSpPr/>
          <p:nvPr/>
        </p:nvSpPr>
        <p:spPr>
          <a:xfrm>
            <a:off x="7430330" y="2102980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7610086" y="3601560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6574395" y="3882152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340" name="직사각형 339"/>
          <p:cNvSpPr/>
          <p:nvPr/>
        </p:nvSpPr>
        <p:spPr>
          <a:xfrm>
            <a:off x="6651784" y="3608281"/>
            <a:ext cx="758870" cy="2356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1" name="TextBox 340"/>
          <p:cNvSpPr txBox="1"/>
          <p:nvPr/>
        </p:nvSpPr>
        <p:spPr>
          <a:xfrm>
            <a:off x="6709693" y="336155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80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7174398" y="789642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일정목록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521784" y="1158751"/>
            <a:ext cx="2106000" cy="404988"/>
            <a:chOff x="514354" y="1156368"/>
            <a:chExt cx="2106000" cy="404988"/>
          </a:xfrm>
        </p:grpSpPr>
        <p:sp>
          <p:nvSpPr>
            <p:cNvPr id="193" name="직사각형 192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8" name="타원 197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99" name="타원 198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200" name="직사각형 199"/>
          <p:cNvSpPr/>
          <p:nvPr/>
        </p:nvSpPr>
        <p:spPr>
          <a:xfrm>
            <a:off x="556064" y="1621628"/>
            <a:ext cx="2008592" cy="1665183"/>
          </a:xfrm>
          <a:prstGeom prst="rect">
            <a:avLst/>
          </a:prstGeom>
          <a:noFill/>
          <a:ln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13626" y="1656383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월     화     수     목     금     </a:t>
            </a:r>
            <a:r>
              <a:rPr lang="ko-KR" altLang="en-US" sz="800" dirty="0" smtClean="0">
                <a:solidFill>
                  <a:srgbClr val="8BBFCF"/>
                </a:solidFill>
                <a:latin typeface="나눔고딕" pitchFamily="50" charset="-127"/>
                <a:ea typeface="나눔고딕" pitchFamily="50" charset="-127"/>
              </a:rPr>
              <a:t>토    </a:t>
            </a:r>
            <a:r>
              <a:rPr lang="ko-KR" altLang="en-US" sz="800" dirty="0" smtClean="0">
                <a:solidFill>
                  <a:srgbClr val="FAC0B0"/>
                </a:solidFill>
                <a:latin typeface="나눔고딕" pitchFamily="50" charset="-127"/>
                <a:ea typeface="나눔고딕" pitchFamily="50" charset="-127"/>
              </a:rPr>
              <a:t> 일</a:t>
            </a:r>
            <a:endParaRPr lang="ko-KR" altLang="en-US" sz="800" dirty="0">
              <a:solidFill>
                <a:srgbClr val="FAC0B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192308" y="123917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일정관리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619014" y="1858794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88940" y="1858794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158866" y="18587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1428792" y="18587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698718" y="18587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968644" y="18587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2238568" y="1858794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11560" y="2128969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2" name="TextBox 211"/>
          <p:cNvSpPr txBox="1"/>
          <p:nvPr/>
        </p:nvSpPr>
        <p:spPr>
          <a:xfrm>
            <a:off x="881486" y="2128969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나눔고딕" pitchFamily="50" charset="-127"/>
                <a:ea typeface="나눔고딕" pitchFamily="50" charset="-127"/>
              </a:rPr>
              <a:t>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1151412" y="2128969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1421338" y="212896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691264" y="212896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1961190" y="212896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231114" y="212896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11560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881486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1151412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1421338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1691264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1961190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2231114" y="239914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21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11560" y="26693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881486" y="2677508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23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1151412" y="26693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24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1421338" y="26693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1691264" y="26693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1961190" y="266931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27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2231114" y="2669319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11560" y="293949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29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5" name="TextBox 334"/>
          <p:cNvSpPr txBox="1"/>
          <p:nvPr/>
        </p:nvSpPr>
        <p:spPr>
          <a:xfrm>
            <a:off x="881486" y="2939494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1151412" y="2939494"/>
            <a:ext cx="247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1421338" y="2939494"/>
            <a:ext cx="245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2" name="TextBox 341"/>
          <p:cNvSpPr txBox="1"/>
          <p:nvPr/>
        </p:nvSpPr>
        <p:spPr>
          <a:xfrm>
            <a:off x="1691264" y="29394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1961190" y="29394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4" name="TextBox 343"/>
          <p:cNvSpPr txBox="1"/>
          <p:nvPr/>
        </p:nvSpPr>
        <p:spPr>
          <a:xfrm>
            <a:off x="2231114" y="2939494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5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595234" y="3338571"/>
            <a:ext cx="1961908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전체보기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6" name="모서리가 둥근 직사각형 345"/>
          <p:cNvSpPr/>
          <p:nvPr/>
        </p:nvSpPr>
        <p:spPr>
          <a:xfrm>
            <a:off x="593868" y="3620838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김지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호</a:t>
            </a:r>
          </a:p>
        </p:txBody>
      </p:sp>
      <p:sp>
        <p:nvSpPr>
          <p:cNvPr id="347" name="타원 346"/>
          <p:cNvSpPr/>
          <p:nvPr/>
        </p:nvSpPr>
        <p:spPr>
          <a:xfrm>
            <a:off x="891446" y="2122258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8" name="타원 347"/>
          <p:cNvSpPr/>
          <p:nvPr/>
        </p:nvSpPr>
        <p:spPr>
          <a:xfrm>
            <a:off x="1165099" y="2122258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9" name="타원 348"/>
          <p:cNvSpPr/>
          <p:nvPr/>
        </p:nvSpPr>
        <p:spPr>
          <a:xfrm>
            <a:off x="1453666" y="2122258"/>
            <a:ext cx="228866" cy="228866"/>
          </a:xfrm>
          <a:prstGeom prst="ellipse">
            <a:avLst/>
          </a:prstGeom>
          <a:noFill/>
          <a:ln w="9525">
            <a:solidFill>
              <a:srgbClr val="FAC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0" name="모서리가 둥근 직사각형 349"/>
          <p:cNvSpPr/>
          <p:nvPr/>
        </p:nvSpPr>
        <p:spPr>
          <a:xfrm>
            <a:off x="1633422" y="3620838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남윤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찬</a:t>
            </a:r>
          </a:p>
        </p:txBody>
      </p:sp>
      <p:sp>
        <p:nvSpPr>
          <p:cNvPr id="351" name="모서리가 둥근 직사각형 350"/>
          <p:cNvSpPr/>
          <p:nvPr/>
        </p:nvSpPr>
        <p:spPr>
          <a:xfrm>
            <a:off x="597731" y="3901430"/>
            <a:ext cx="923720" cy="228216"/>
          </a:xfrm>
          <a:prstGeom prst="round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이가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람</a:t>
            </a:r>
          </a:p>
        </p:txBody>
      </p:sp>
      <p:sp>
        <p:nvSpPr>
          <p:cNvPr id="352" name="직사각형 351"/>
          <p:cNvSpPr/>
          <p:nvPr/>
        </p:nvSpPr>
        <p:spPr>
          <a:xfrm>
            <a:off x="551592" y="4315574"/>
            <a:ext cx="2001078" cy="3962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3" name="TextBox 352"/>
          <p:cNvSpPr txBox="1"/>
          <p:nvPr/>
        </p:nvSpPr>
        <p:spPr>
          <a:xfrm>
            <a:off x="1245344" y="405702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5" name="직사각형 354"/>
          <p:cNvSpPr/>
          <p:nvPr/>
        </p:nvSpPr>
        <p:spPr>
          <a:xfrm>
            <a:off x="605725" y="4369668"/>
            <a:ext cx="1901367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청원휴가        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9 - 11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4" name="직선 연결선 133"/>
          <p:cNvCxnSpPr>
            <a:stCxn id="355" idx="2"/>
            <a:endCxn id="355" idx="0"/>
          </p:cNvCxnSpPr>
          <p:nvPr/>
        </p:nvCxnSpPr>
        <p:spPr>
          <a:xfrm flipV="1">
            <a:off x="1556409" y="436966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5640" y="2209428"/>
            <a:ext cx="9144000" cy="2520280"/>
          </a:xfrm>
          <a:prstGeom prst="rect">
            <a:avLst/>
          </a:prstGeom>
          <a:solidFill>
            <a:srgbClr val="C7E7E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0" y="841276"/>
            <a:ext cx="9144000" cy="1368152"/>
          </a:xfrm>
          <a:prstGeom prst="rect">
            <a:avLst/>
          </a:prstGeom>
          <a:solidFill>
            <a:srgbClr val="9CD4D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11560" y="134533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INDEX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7584" y="195381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Background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35830" y="1953816"/>
            <a:ext cx="91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App info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452320" y="1953816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Value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32041" y="1953816"/>
            <a:ext cx="1536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 smtClean="0">
                <a:latin typeface="나눔고딕" pitchFamily="50" charset="-127"/>
                <a:ea typeface="나눔고딕" pitchFamily="50" charset="-127"/>
              </a:rPr>
              <a:t>Dev_Introduction</a:t>
            </a:r>
            <a:endParaRPr lang="ko-KR" altLang="en-US" sz="1200" b="1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연결선 12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7584" y="2497460"/>
            <a:ext cx="122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요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개발효과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35830" y="2497460"/>
            <a:ext cx="11761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인사관리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평가관리</a:t>
            </a:r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52320" y="2497460"/>
            <a:ext cx="7920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기대가치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발전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결론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32041" y="2497460"/>
            <a:ext cx="15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나눔고딕" pitchFamily="50" charset="-127"/>
                <a:ea typeface="나눔고딕" pitchFamily="50" charset="-127"/>
              </a:rPr>
              <a:t>Arcitecture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5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이력관리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식수관리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09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설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3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공유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0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추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0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info _ </a:t>
            </a:r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불러오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28805" y="779552"/>
            <a:ext cx="906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체력관리</a:t>
            </a:r>
            <a:r>
              <a:rPr lang="ko-KR" altLang="en-US" sz="1200" dirty="0" err="1">
                <a:latin typeface="나눔고딕" pitchFamily="50" charset="-127"/>
                <a:ea typeface="나눔고딕" pitchFamily="50" charset="-127"/>
              </a:rPr>
              <a:t>탭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093838" y="780301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정보목록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27540" y="789642"/>
            <a:ext cx="1050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정보입력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719584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691680" y="458569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2784" y="4729708"/>
            <a:ext cx="21150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691680" y="1825982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691680" y="2762086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691680" y="3698190"/>
            <a:ext cx="720080" cy="720080"/>
          </a:xfrm>
          <a:prstGeom prst="ellipse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6</a:t>
            </a:r>
            <a:r>
              <a:rPr lang="ko-KR" altLang="en-US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분대</a:t>
            </a:r>
            <a:endParaRPr lang="en-US" altLang="ko-KR" sz="1000" dirty="0" smtClean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8</a:t>
            </a:r>
            <a:endParaRPr lang="ko-KR" altLang="en-US" sz="10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521784" y="1162875"/>
            <a:ext cx="2106000" cy="404988"/>
            <a:chOff x="514354" y="1156368"/>
            <a:chExt cx="2106000" cy="404988"/>
          </a:xfrm>
        </p:grpSpPr>
        <p:sp>
          <p:nvSpPr>
            <p:cNvPr id="76" name="직사각형 75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2" name="타원 91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526273" y="1567863"/>
            <a:ext cx="1545417" cy="3168352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071690" y="1567863"/>
            <a:ext cx="556093" cy="3150964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503784" y="1576247"/>
            <a:ext cx="1567907" cy="504056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503784" y="1145687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331640" y="1617045"/>
            <a:ext cx="720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중위 </a:t>
            </a:r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39552" y="1825982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18-13608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9552" y="1618000"/>
            <a:ext cx="9497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본부중대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장</a:t>
            </a:r>
          </a:p>
        </p:txBody>
      </p:sp>
      <p:cxnSp>
        <p:nvCxnSpPr>
          <p:cNvPr id="108" name="직선 연결선 107"/>
          <p:cNvCxnSpPr/>
          <p:nvPr/>
        </p:nvCxnSpPr>
        <p:spPr>
          <a:xfrm flipV="1">
            <a:off x="539552" y="1835383"/>
            <a:ext cx="720080" cy="2"/>
          </a:xfrm>
          <a:prstGeom prst="line">
            <a:avLst/>
          </a:prstGeom>
          <a:ln>
            <a:solidFill>
              <a:srgbClr val="C7E7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1367644" y="1855895"/>
            <a:ext cx="648072" cy="185531"/>
          </a:xfrm>
          <a:prstGeom prst="roundRect">
            <a:avLst/>
          </a:prstGeom>
          <a:solidFill>
            <a:srgbClr val="C7E7EB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고딕" pitchFamily="50" charset="-127"/>
                <a:ea typeface="나눔고딕" pitchFamily="50" charset="-127"/>
              </a:rPr>
              <a:t>Logout</a:t>
            </a:r>
            <a:endParaRPr lang="ko-KR" altLang="en-US" sz="9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55581" y="2215935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55581" y="261473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일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정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55581" y="3013539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력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55581" y="3412341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리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955581" y="381114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</a:t>
            </a:r>
            <a:r>
              <a:rPr lang="ko-KR" altLang="en-US" sz="1200" dirty="0">
                <a:latin typeface="나눔고딕" pitchFamily="50" charset="-127"/>
                <a:ea typeface="나눔고딕" pitchFamily="50" charset="-127"/>
              </a:rPr>
              <a:t>가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 flipV="1">
            <a:off x="773578" y="2546062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/>
          <p:cNvCxnSpPr/>
          <p:nvPr/>
        </p:nvCxnSpPr>
        <p:spPr>
          <a:xfrm flipV="1">
            <a:off x="773578" y="294209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V="1">
            <a:off x="773578" y="3368063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/>
          <p:nvPr/>
        </p:nvCxnSpPr>
        <p:spPr>
          <a:xfrm flipV="1">
            <a:off x="773578" y="3802759"/>
            <a:ext cx="1080120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2742" l="4865" r="956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563" y="4376175"/>
            <a:ext cx="349149" cy="35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3" name="직사각형 122"/>
          <p:cNvSpPr/>
          <p:nvPr/>
        </p:nvSpPr>
        <p:spPr>
          <a:xfrm>
            <a:off x="932810" y="2134567"/>
            <a:ext cx="758870" cy="40498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3546120" y="1149345"/>
            <a:ext cx="2106000" cy="404988"/>
            <a:chOff x="514354" y="1156368"/>
            <a:chExt cx="2106000" cy="404988"/>
          </a:xfrm>
        </p:grpSpPr>
        <p:sp>
          <p:nvSpPr>
            <p:cNvPr id="125" name="직사각형 124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9" name="타원 128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32" name="직사각형 131"/>
          <p:cNvSpPr/>
          <p:nvPr/>
        </p:nvSpPr>
        <p:spPr>
          <a:xfrm>
            <a:off x="3546120" y="1561356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3546120" y="1561356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577739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직선 연결선 133"/>
          <p:cNvCxnSpPr/>
          <p:nvPr/>
        </p:nvCxnSpPr>
        <p:spPr>
          <a:xfrm>
            <a:off x="5004048" y="174162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>
            <a:off x="5004048" y="1934542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5004048" y="2130310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5012928" y="2327067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541924" y="1541884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41924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4402463" y="191195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355976" y="2096983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4380822" y="228201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086476" y="1541884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132963" y="172691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166626" y="1911950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161015" y="2096983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5076056" y="228201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3546120" y="2516932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>
          <a:xfrm>
            <a:off x="3552098" y="2516932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533316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3" name="직선 연결선 152"/>
          <p:cNvCxnSpPr/>
          <p:nvPr/>
        </p:nvCxnSpPr>
        <p:spPr>
          <a:xfrm>
            <a:off x="5004048" y="2697205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5004048" y="2890118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/>
          <p:cNvCxnSpPr/>
          <p:nvPr/>
        </p:nvCxnSpPr>
        <p:spPr>
          <a:xfrm>
            <a:off x="5004048" y="3085886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 flipV="1">
            <a:off x="5012928" y="3282643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4541924" y="249746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541924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4402463" y="28675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4355976" y="3052559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4380822" y="32375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086476" y="2497460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5132963" y="268249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5166626" y="2867526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161015" y="305255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076056" y="3237592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528120" y="1139180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68" name="그룹 167"/>
          <p:cNvGrpSpPr/>
          <p:nvPr/>
        </p:nvGrpSpPr>
        <p:grpSpPr>
          <a:xfrm>
            <a:off x="6480447" y="1144108"/>
            <a:ext cx="2106000" cy="404988"/>
            <a:chOff x="514354" y="1156368"/>
            <a:chExt cx="2106000" cy="404988"/>
          </a:xfrm>
        </p:grpSpPr>
        <p:sp>
          <p:nvSpPr>
            <p:cNvPr id="169" name="직사각형 168"/>
            <p:cNvSpPr/>
            <p:nvPr/>
          </p:nvSpPr>
          <p:spPr>
            <a:xfrm>
              <a:off x="514354" y="1156368"/>
              <a:ext cx="2106000" cy="404988"/>
            </a:xfrm>
            <a:prstGeom prst="rect">
              <a:avLst/>
            </a:prstGeom>
            <a:solidFill>
              <a:srgbClr val="9CD4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0" name="모서리가 둥근 직사각형 169"/>
            <p:cNvSpPr/>
            <p:nvPr/>
          </p:nvSpPr>
          <p:spPr>
            <a:xfrm>
              <a:off x="611584" y="1278260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611584" y="1350268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611584" y="1422276"/>
              <a:ext cx="216000" cy="36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3" name="타원 172"/>
            <p:cNvSpPr/>
            <p:nvPr/>
          </p:nvSpPr>
          <p:spPr>
            <a:xfrm>
              <a:off x="2411760" y="1273324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4" name="타원 173"/>
            <p:cNvSpPr/>
            <p:nvPr/>
          </p:nvSpPr>
          <p:spPr>
            <a:xfrm>
              <a:off x="2411760" y="1345332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75" name="타원 174"/>
            <p:cNvSpPr/>
            <p:nvPr/>
          </p:nvSpPr>
          <p:spPr>
            <a:xfrm>
              <a:off x="2411760" y="1417340"/>
              <a:ext cx="36000" cy="3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76" name="직사각형 175"/>
          <p:cNvSpPr/>
          <p:nvPr/>
        </p:nvSpPr>
        <p:spPr>
          <a:xfrm>
            <a:off x="6480447" y="1556119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80447" y="1556119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1572502"/>
            <a:ext cx="641879" cy="915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9" name="직선 연결선 178"/>
          <p:cNvCxnSpPr/>
          <p:nvPr/>
        </p:nvCxnSpPr>
        <p:spPr>
          <a:xfrm>
            <a:off x="7938375" y="1736392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/>
          <p:nvPr/>
        </p:nvCxnSpPr>
        <p:spPr>
          <a:xfrm>
            <a:off x="7938375" y="1929305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/>
          <p:nvPr/>
        </p:nvCxnSpPr>
        <p:spPr>
          <a:xfrm>
            <a:off x="7938375" y="2125073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/>
          <p:nvPr/>
        </p:nvCxnSpPr>
        <p:spPr>
          <a:xfrm flipV="1">
            <a:off x="7947255" y="2321830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476251" y="153664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7476251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7336790" y="1906713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290303" y="2091746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15149" y="2276779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020803" y="1536647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이한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067290" y="1721680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중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위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8100953" y="1906713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72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095342" y="209174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86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8010383" y="2276779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12:00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480447" y="2511695"/>
            <a:ext cx="2106000" cy="931578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486425" y="2511695"/>
            <a:ext cx="845860" cy="93157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3" y="2528079"/>
            <a:ext cx="641879" cy="879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6" name="직선 연결선 195"/>
          <p:cNvCxnSpPr/>
          <p:nvPr/>
        </p:nvCxnSpPr>
        <p:spPr>
          <a:xfrm>
            <a:off x="7938375" y="2691968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/>
          <p:nvPr/>
        </p:nvCxnSpPr>
        <p:spPr>
          <a:xfrm>
            <a:off x="7938375" y="2884881"/>
            <a:ext cx="576064" cy="1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연결선 197"/>
          <p:cNvCxnSpPr/>
          <p:nvPr/>
        </p:nvCxnSpPr>
        <p:spPr>
          <a:xfrm>
            <a:off x="7938375" y="3080649"/>
            <a:ext cx="576064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연결선 198"/>
          <p:cNvCxnSpPr/>
          <p:nvPr/>
        </p:nvCxnSpPr>
        <p:spPr>
          <a:xfrm flipV="1">
            <a:off x="7947255" y="3277406"/>
            <a:ext cx="576064" cy="99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476251" y="2492223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이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름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7476251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계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급</a:t>
            </a:r>
          </a:p>
        </p:txBody>
      </p:sp>
      <p:sp>
        <p:nvSpPr>
          <p:cNvPr id="202" name="TextBox 201"/>
          <p:cNvSpPr txBox="1"/>
          <p:nvPr/>
        </p:nvSpPr>
        <p:spPr>
          <a:xfrm>
            <a:off x="7336790" y="2862289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0303" y="304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315149" y="323235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8020803" y="2492223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김에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건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8067290" y="2677256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상</a:t>
            </a:r>
            <a:r>
              <a:rPr lang="ko-KR" altLang="en-US" sz="800" dirty="0">
                <a:latin typeface="나눔고딕" pitchFamily="50" charset="-127"/>
                <a:ea typeface="나눔고딕" pitchFamily="50" charset="-127"/>
              </a:rPr>
              <a:t>병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100953" y="2862289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80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8095342" y="3047322"/>
            <a:ext cx="309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90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8010383" y="3232355"/>
            <a:ext cx="473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11:00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1448" y="1130176"/>
            <a:ext cx="2124000" cy="359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52672" y="2250022"/>
            <a:ext cx="1763960" cy="13995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0" name="직사각형 209"/>
          <p:cNvSpPr/>
          <p:nvPr/>
        </p:nvSpPr>
        <p:spPr>
          <a:xfrm>
            <a:off x="3479915" y="1501725"/>
            <a:ext cx="1020078" cy="1037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985873" y="1883408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707904" y="1201316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Click</a:t>
            </a:r>
            <a:r>
              <a:rPr lang="en-US" altLang="ko-KR" sz="12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!</a:t>
            </a:r>
            <a:endParaRPr lang="ko-KR" altLang="en-US" sz="1200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6777627" y="2370826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팔굽혀펴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731140" y="265732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 smtClean="0">
                <a:latin typeface="나눔고딕" pitchFamily="50" charset="-127"/>
                <a:ea typeface="나눔고딕" pitchFamily="50" charset="-127"/>
              </a:rPr>
              <a:t>윗몸일으키</a:t>
            </a:r>
            <a:r>
              <a:rPr lang="ko-KR" altLang="en-US" sz="800" dirty="0" err="1">
                <a:latin typeface="나눔고딕" pitchFamily="50" charset="-127"/>
                <a:ea typeface="나눔고딕" pitchFamily="50" charset="-127"/>
              </a:rPr>
              <a:t>기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755986" y="2943818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latin typeface="나눔고딕" pitchFamily="50" charset="-127"/>
                <a:ea typeface="나눔고딕" pitchFamily="50" charset="-127"/>
              </a:rPr>
              <a:t>3Km</a:t>
            </a:r>
            <a:r>
              <a:rPr lang="ko-KR" altLang="en-US" sz="800" dirty="0" smtClean="0">
                <a:latin typeface="나눔고딕" pitchFamily="50" charset="-127"/>
                <a:ea typeface="나눔고딕" pitchFamily="50" charset="-127"/>
              </a:rPr>
              <a:t>뜀걸음</a:t>
            </a:r>
            <a:endParaRPr lang="ko-KR" altLang="en-US" sz="8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7426866" y="2378507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7432606" y="2670959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7432606" y="2967774"/>
            <a:ext cx="837754" cy="1850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spcCol="0"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6793677" y="3343393"/>
            <a:ext cx="707599" cy="228216"/>
          </a:xfrm>
          <a:prstGeom prst="roundRect">
            <a:avLst/>
          </a:prstGeom>
          <a:solidFill>
            <a:srgbClr val="FAC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380312" y="2370826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력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7380312" y="26573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7380312" y="2943818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내용입력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5" name="모서리가 둥근 직사각형 224"/>
          <p:cNvSpPr/>
          <p:nvPr/>
        </p:nvSpPr>
        <p:spPr>
          <a:xfrm>
            <a:off x="7562761" y="3343393"/>
            <a:ext cx="707599" cy="228216"/>
          </a:xfrm>
          <a:prstGeom prst="round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01285" y="3348451"/>
            <a:ext cx="4741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6956873" y="3355048"/>
            <a:ext cx="3799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취소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4168113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1145347" y="123423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11441" y="1229768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Makeus</a:t>
            </a:r>
            <a:endParaRPr lang="ko-KR" altLang="en-US" sz="12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81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한컴 윤고딕 230" pitchFamily="18" charset="-127"/>
                <a:ea typeface="한컴 윤고딕 230" pitchFamily="18" charset="-127"/>
              </a:rPr>
              <a:t>Dev_Introduction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10866" y="732106"/>
            <a:ext cx="3762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Make Us </a:t>
            </a:r>
            <a:r>
              <a:rPr lang="ko-KR" altLang="en-US" b="1" dirty="0" smtClean="0"/>
              <a:t>개발에 도움을 준 </a:t>
            </a:r>
            <a:r>
              <a:rPr lang="ko-KR" altLang="en-US" b="1" dirty="0" smtClean="0"/>
              <a:t>기술</a:t>
            </a:r>
            <a:r>
              <a:rPr lang="ko-KR" altLang="en-US" b="1" dirty="0"/>
              <a:t>들</a:t>
            </a:r>
            <a:endParaRPr lang="ko-KR" altLang="en-US" b="1" dirty="0"/>
          </a:p>
        </p:txBody>
      </p:sp>
      <p:grpSp>
        <p:nvGrpSpPr>
          <p:cNvPr id="5" name="그룹 4"/>
          <p:cNvGrpSpPr/>
          <p:nvPr/>
        </p:nvGrpSpPr>
        <p:grpSpPr>
          <a:xfrm>
            <a:off x="617326" y="1253148"/>
            <a:ext cx="7776865" cy="4176464"/>
            <a:chOff x="179510" y="1273324"/>
            <a:chExt cx="7776865" cy="4176464"/>
          </a:xfrm>
        </p:grpSpPr>
        <p:sp>
          <p:nvSpPr>
            <p:cNvPr id="3" name="직사각형 2"/>
            <p:cNvSpPr/>
            <p:nvPr/>
          </p:nvSpPr>
          <p:spPr>
            <a:xfrm>
              <a:off x="179510" y="1273324"/>
              <a:ext cx="7776865" cy="41764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4" descr="C:\Users\Admin\Downloads\Jetpack_logo (2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4024" y="3401320"/>
              <a:ext cx="1524100" cy="15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1544" y="2995999"/>
              <a:ext cx="1526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운영체제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37527" y="2994658"/>
              <a:ext cx="2146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스튜디오 개발환경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67628" y="2994657"/>
              <a:ext cx="23759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자바 프로그래밍 언어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with </a:t>
              </a:r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JDK 8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48191" y="4877320"/>
              <a:ext cx="21467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안드로이드 아키텍처 컴포넌트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56061" y="4864300"/>
              <a:ext cx="15488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SQLite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데이터베이스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026" name="Picture 2" descr="Image result for 안드로이드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6" y="1526082"/>
              <a:ext cx="1300636" cy="130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7" y="1526082"/>
              <a:ext cx="1734181" cy="1300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325" y="1386140"/>
              <a:ext cx="1440578" cy="144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sqlit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872" y="3605076"/>
              <a:ext cx="2221559" cy="1052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01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한컴 윤고딕 230" pitchFamily="18" charset="-127"/>
                <a:ea typeface="한컴 윤고딕 230" pitchFamily="18" charset="-127"/>
              </a:rPr>
              <a:t>Dev_Introduction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3074" name="Picture 2" descr="MVVM Info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697260"/>
            <a:ext cx="8568953" cy="3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67544" y="4443431"/>
            <a:ext cx="8208912" cy="790334"/>
            <a:chOff x="467544" y="4443431"/>
            <a:chExt cx="8208912" cy="790334"/>
          </a:xfrm>
        </p:grpSpPr>
        <p:sp>
          <p:nvSpPr>
            <p:cNvPr id="26" name="직사각형 25"/>
            <p:cNvSpPr/>
            <p:nvPr/>
          </p:nvSpPr>
          <p:spPr>
            <a:xfrm>
              <a:off x="467544" y="4443431"/>
              <a:ext cx="8208912" cy="7903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36164" y="4513684"/>
              <a:ext cx="8280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 smtClean="0"/>
                <a:t>MVVM?</a:t>
              </a:r>
              <a:endParaRPr lang="ko-KR" altLang="en-US" sz="14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7584" y="4839013"/>
              <a:ext cx="66591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고딕" pitchFamily="50" charset="-127"/>
                  <a:ea typeface="나눔고딕" pitchFamily="50" charset="-127"/>
                </a:rPr>
                <a:t>Make Us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기반 기술 중 하나인 안드로이드 아키텍처 컴포넌트가 따르고 있는 </a:t>
              </a: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소프트웨어 설계 디자인</a:t>
              </a: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71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한컴 윤고딕 230" pitchFamily="18" charset="-127"/>
                <a:ea typeface="한컴 윤고딕 230" pitchFamily="18" charset="-127"/>
              </a:rPr>
              <a:t>Dev_Introduction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9" name="Picture 2" descr="C:\Users\Admin\Downloads\final-architectur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268"/>
            <a:ext cx="4860032" cy="364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465906" y="1962315"/>
            <a:ext cx="4248472" cy="2185794"/>
            <a:chOff x="4499992" y="769268"/>
            <a:chExt cx="4248472" cy="2185794"/>
          </a:xfrm>
        </p:grpSpPr>
        <p:sp>
          <p:nvSpPr>
            <p:cNvPr id="11" name="직사각형 10"/>
            <p:cNvSpPr/>
            <p:nvPr/>
          </p:nvSpPr>
          <p:spPr>
            <a:xfrm>
              <a:off x="4499992" y="769268"/>
              <a:ext cx="4248472" cy="2185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86328" y="985291"/>
              <a:ext cx="3594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/>
                <a:t>안드로이드 아키텍처</a:t>
              </a:r>
              <a:r>
                <a:rPr lang="en-US" altLang="ko-KR" sz="1400" b="1" dirty="0"/>
                <a:t> </a:t>
              </a:r>
              <a:r>
                <a:rPr lang="ko-KR" altLang="en-US" sz="1400" b="1" dirty="0" smtClean="0"/>
                <a:t>컴포넌트 활용 효과</a:t>
              </a:r>
              <a:endParaRPr lang="ko-KR" altLang="en-US" sz="14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80196" y="1293068"/>
              <a:ext cx="3990128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ko-KR" sz="1200" dirty="0" smtClean="0">
                  <a:latin typeface="나눔 고딕"/>
                </a:rPr>
                <a:t>MVVM </a:t>
              </a:r>
              <a:r>
                <a:rPr lang="ko-KR" altLang="en-US" sz="1200" dirty="0" smtClean="0">
                  <a:latin typeface="나눔 고딕"/>
                </a:rPr>
                <a:t>모델을 활용하여 효율적인 코드 작성</a:t>
              </a:r>
              <a:endParaRPr lang="en-US" altLang="ko-KR" sz="1200" dirty="0" smtClean="0">
                <a:latin typeface="나눔 고딕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err="1" smtClean="0">
                  <a:latin typeface="나눔 고딕"/>
                </a:rPr>
                <a:t>액티비티</a:t>
              </a:r>
              <a:r>
                <a:rPr lang="ko-KR" altLang="en-US" sz="1200" dirty="0" smtClean="0">
                  <a:latin typeface="나눔 고딕"/>
                </a:rPr>
                <a:t> 생명주기로 인한 데이터 손실 회피</a:t>
              </a:r>
              <a:endParaRPr lang="en-US" altLang="ko-KR" sz="1200" dirty="0" smtClean="0">
                <a:latin typeface="나눔 고딕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 고딕"/>
                </a:rPr>
                <a:t>디자인과 비즈니스 </a:t>
              </a:r>
              <a:r>
                <a:rPr lang="ko-KR" altLang="en-US" sz="1200" dirty="0" err="1" smtClean="0">
                  <a:latin typeface="나눔 고딕"/>
                </a:rPr>
                <a:t>로직</a:t>
              </a:r>
              <a:r>
                <a:rPr lang="ko-KR" altLang="en-US" sz="1200" dirty="0" smtClean="0">
                  <a:latin typeface="나눔 고딕"/>
                </a:rPr>
                <a:t> 분리</a:t>
              </a:r>
              <a:endParaRPr lang="en-US" altLang="ko-KR" sz="1200" dirty="0">
                <a:latin typeface="나눔 고딕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 고딕"/>
                </a:rPr>
                <a:t>데이터 변경 이벤트 발생 시</a:t>
              </a:r>
              <a:r>
                <a:rPr lang="en-US" altLang="ko-KR" sz="1200" dirty="0">
                  <a:latin typeface="나눔 고딕"/>
                </a:rPr>
                <a:t> </a:t>
              </a:r>
              <a:r>
                <a:rPr lang="ko-KR" altLang="en-US" sz="1200" dirty="0" smtClean="0">
                  <a:latin typeface="나눔 고딕"/>
                </a:rPr>
                <a:t>화면 자동 업데이트</a:t>
              </a:r>
              <a:endParaRPr lang="en-US" altLang="ko-KR" sz="1200" dirty="0" smtClean="0">
                <a:latin typeface="나눔 고딕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 고딕"/>
                </a:rPr>
                <a:t>역할이 다른 코드 간 종속 회피</a:t>
              </a:r>
              <a:endParaRPr lang="en-US" altLang="ko-KR" sz="1200" dirty="0" smtClean="0">
                <a:latin typeface="나눔 고딕"/>
              </a:endParaRPr>
            </a:p>
            <a:p>
              <a:pPr marL="171450" indent="-171450">
                <a:buFont typeface="Arial" charset="0"/>
                <a:buChar char="•"/>
              </a:pP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2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0" y="276245"/>
            <a:ext cx="1577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개요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707283" y="913284"/>
            <a:ext cx="372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b="1" dirty="0" smtClean="0">
                <a:latin typeface="나눔고딕" pitchFamily="50" charset="-127"/>
                <a:ea typeface="나눔고딕" pitchFamily="50" charset="-127"/>
              </a:rPr>
              <a:t>병력관리자동화 </a:t>
            </a:r>
            <a:r>
              <a:rPr lang="en-US" altLang="ko-KR" sz="1200" b="1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47243" y="1417340"/>
            <a:ext cx="4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군 전반적 업무 중 하나인 병력관리를 체계적이고 편리하게 하여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간부들의 생산성을 향상시키고 용사들과 원활하게 소통하기 위함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354733" y="2478876"/>
            <a:ext cx="4449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주요기능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인사관리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장병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인적사항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통합 간소화 및 체계화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체력정보 종합 및 전송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끼니별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실제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식수량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산출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평가관리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병 자격인증평가 결과 종합 및 전송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242614" y="4668733"/>
            <a:ext cx="4658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현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은 간부들이 사용하는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으로 차후 병사용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App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기획 및 연동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07283" y="2076445"/>
            <a:ext cx="3729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내 손안의 군대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대한민국의 스마트 군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”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7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1" y="276245"/>
            <a:ext cx="1625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>
                <a:latin typeface="한컴 윤고딕 230" pitchFamily="18" charset="-127"/>
                <a:ea typeface="한컴 윤고딕 230" pitchFamily="18" charset="-127"/>
              </a:rPr>
              <a:t>Dev_Introduction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pic>
        <p:nvPicPr>
          <p:cNvPr id="4098" name="Picture 2" descr="Image result for view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2" y="769268"/>
            <a:ext cx="4608513" cy="479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4378890" y="1345332"/>
            <a:ext cx="4248472" cy="2948176"/>
            <a:chOff x="4378890" y="1345332"/>
            <a:chExt cx="4248472" cy="2948176"/>
          </a:xfrm>
        </p:grpSpPr>
        <p:sp>
          <p:nvSpPr>
            <p:cNvPr id="8" name="직사각형 7"/>
            <p:cNvSpPr/>
            <p:nvPr/>
          </p:nvSpPr>
          <p:spPr>
            <a:xfrm>
              <a:off x="4378890" y="1345332"/>
              <a:ext cx="4248472" cy="2874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443404" y="1450955"/>
              <a:ext cx="359408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/>
                <a:t>하나의 </a:t>
              </a:r>
              <a:r>
                <a:rPr lang="ko-KR" altLang="en-US" sz="1400" b="1" dirty="0" err="1" smtClean="0"/>
                <a:t>액티비티</a:t>
              </a:r>
              <a:r>
                <a:rPr lang="ko-KR" altLang="en-US" sz="1400" b="1" dirty="0" smtClean="0"/>
                <a:t> </a:t>
              </a:r>
              <a:r>
                <a:rPr lang="en-US" altLang="ko-KR" sz="1400" b="1" dirty="0" smtClean="0"/>
                <a:t>&amp;</a:t>
              </a:r>
              <a:r>
                <a:rPr lang="ko-KR" altLang="en-US" sz="1400" b="1" dirty="0" smtClean="0"/>
                <a:t> </a:t>
              </a:r>
              <a:r>
                <a:rPr lang="ko-KR" altLang="en-US" sz="1400" b="1" dirty="0"/>
                <a:t>다수의 </a:t>
              </a:r>
              <a:r>
                <a:rPr lang="ko-KR" altLang="en-US" sz="1400" b="1" dirty="0" err="1"/>
                <a:t>프래그먼트</a:t>
              </a:r>
              <a:endParaRPr lang="ko-KR" alt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43404" y="1777380"/>
              <a:ext cx="3990128" cy="88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 smtClean="0">
                  <a:latin typeface="나눔 고딕"/>
                </a:rPr>
                <a:t>리소스 사용 비용이 큰 </a:t>
              </a:r>
              <a:r>
                <a:rPr lang="ko-KR" altLang="en-US" sz="1200" dirty="0" err="1" smtClean="0">
                  <a:latin typeface="나눔 고딕"/>
                </a:rPr>
                <a:t>액티비티</a:t>
              </a:r>
              <a:r>
                <a:rPr lang="ko-KR" altLang="en-US" sz="1200" dirty="0" smtClean="0">
                  <a:latin typeface="나눔 고딕"/>
                </a:rPr>
                <a:t> 대신 다수의 </a:t>
              </a:r>
              <a:r>
                <a:rPr lang="ko-KR" altLang="en-US" sz="1200" dirty="0" err="1" smtClean="0">
                  <a:latin typeface="나눔 고딕"/>
                </a:rPr>
                <a:t>프래그먼트를</a:t>
              </a:r>
              <a:r>
                <a:rPr lang="ko-KR" altLang="en-US" sz="1200" dirty="0" smtClean="0">
                  <a:latin typeface="나눔 고딕"/>
                </a:rPr>
                <a:t> 구현하여 하나의 </a:t>
              </a:r>
              <a:r>
                <a:rPr lang="ko-KR" altLang="en-US" sz="1200" dirty="0" err="1" smtClean="0">
                  <a:latin typeface="나눔 고딕"/>
                </a:rPr>
                <a:t>액티비티</a:t>
              </a:r>
              <a:r>
                <a:rPr lang="ko-KR" altLang="en-US" sz="1200" dirty="0" smtClean="0">
                  <a:latin typeface="나눔 고딕"/>
                </a:rPr>
                <a:t> 안에서 교체하는 안드로이드 </a:t>
              </a:r>
              <a:r>
                <a:rPr lang="ko-KR" altLang="en-US" sz="1200" dirty="0" err="1" smtClean="0">
                  <a:latin typeface="나눔 고딕"/>
                </a:rPr>
                <a:t>앱</a:t>
              </a:r>
              <a:r>
                <a:rPr lang="ko-KR" altLang="en-US" sz="1200" dirty="0" smtClean="0">
                  <a:latin typeface="나눔 고딕"/>
                </a:rPr>
                <a:t> 설계 방식</a:t>
              </a:r>
              <a:endParaRPr lang="en-US" altLang="ko-KR" sz="1200" dirty="0" smtClean="0">
                <a:latin typeface="나눔 고딕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38742" y="2673337"/>
              <a:ext cx="72266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b="1" dirty="0" smtClean="0"/>
                <a:t>효과</a:t>
              </a:r>
              <a:endParaRPr lang="ko-KR" altLang="en-US" sz="1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16016" y="3093179"/>
              <a:ext cx="35309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리소스 사용 효율화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화면전환 반응 속도 향상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ko-KR" altLang="en-US" sz="1200" dirty="0" smtClean="0">
                  <a:latin typeface="나눔고딕" pitchFamily="50" charset="-127"/>
                  <a:ea typeface="나눔고딕" pitchFamily="50" charset="-127"/>
                </a:rPr>
                <a:t>보일러 플레이트 코드 감소</a:t>
              </a: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buFont typeface="Arial" charset="0"/>
                <a:buChar char="•"/>
              </a:pPr>
              <a:endParaRPr lang="en-US" altLang="ko-KR" sz="12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171450" indent="-171450">
                <a:buFont typeface="Arial" charset="0"/>
                <a:buChar char="•"/>
              </a:pPr>
              <a:endParaRPr lang="ko-KR" altLang="en-US" sz="12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71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812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한컴 윤고딕 230" pitchFamily="18" charset="-127"/>
                <a:ea typeface="한컴 윤고딕 230" pitchFamily="18" charset="-127"/>
              </a:rPr>
              <a:t>Value</a:t>
            </a:r>
            <a:endParaRPr lang="ko-KR" altLang="en-US" sz="1200" dirty="0">
              <a:latin typeface="한컴 윤고딕 230" pitchFamily="18" charset="-127"/>
              <a:ea typeface="한컴 윤고딕 23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805136" y="2209428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한컴 윤고딕 230" pitchFamily="18" charset="-127"/>
                <a:ea typeface="한컴 윤고딕 230" pitchFamily="18" charset="-127"/>
              </a:rPr>
              <a:t>ㅇㅇㅇㅇㅇㅇ</a:t>
            </a:r>
            <a:endParaRPr lang="en-US" altLang="ko-KR" sz="1200" dirty="0" smtClean="0">
              <a:latin typeface="한컴 윤고딕 230" pitchFamily="18" charset="-127"/>
              <a:ea typeface="한컴 윤고딕 23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41151" y="72008"/>
            <a:ext cx="4427984" cy="5715000"/>
          </a:xfrm>
          <a:prstGeom prst="rect">
            <a:avLst/>
          </a:prstGeom>
          <a:solidFill>
            <a:srgbClr val="C7E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179512" y="1813384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79512" y="1921396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12" y="2029408"/>
            <a:ext cx="432048" cy="720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64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1" y="276245"/>
            <a:ext cx="193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170" name="Picture 2" descr="C:\Users\Admin\DOCUME~1\카카오~1\발표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41276"/>
            <a:ext cx="399160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OCUME~1\카카오~1\발표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15" y="1307929"/>
            <a:ext cx="2572993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OCUME~1\카카오~1\발표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15" y="2137420"/>
            <a:ext cx="3986067" cy="111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OCUME~1\카카오~1\발표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2534"/>
            <a:ext cx="3174603" cy="194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직사각형 126"/>
          <p:cNvSpPr/>
          <p:nvPr/>
        </p:nvSpPr>
        <p:spPr>
          <a:xfrm>
            <a:off x="1534884" y="4920761"/>
            <a:ext cx="216024" cy="216024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907704" y="4776745"/>
            <a:ext cx="216024" cy="360040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2267744" y="5028773"/>
            <a:ext cx="216024" cy="108012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직사각형 129"/>
          <p:cNvSpPr/>
          <p:nvPr/>
        </p:nvSpPr>
        <p:spPr>
          <a:xfrm>
            <a:off x="2627784" y="3768633"/>
            <a:ext cx="216024" cy="1368152"/>
          </a:xfrm>
          <a:prstGeom prst="rect">
            <a:avLst/>
          </a:prstGeom>
          <a:solidFill>
            <a:srgbClr val="9CD4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1" name="직선 연결선 130"/>
          <p:cNvCxnSpPr/>
          <p:nvPr/>
        </p:nvCxnSpPr>
        <p:spPr>
          <a:xfrm>
            <a:off x="1403648" y="5136785"/>
            <a:ext cx="15841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2255672" y="3505572"/>
            <a:ext cx="7321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smtClean="0">
                <a:latin typeface="나눔고딕" pitchFamily="50" charset="-127"/>
                <a:ea typeface="나눔고딕" pitchFamily="50" charset="-127"/>
              </a:rPr>
              <a:t>2012</a:t>
            </a:r>
            <a:r>
              <a:rPr lang="ko-KR" altLang="en-US" sz="600" dirty="0" smtClean="0">
                <a:latin typeface="나눔고딕" pitchFamily="50" charset="-127"/>
                <a:ea typeface="나눔고딕" pitchFamily="50" charset="-127"/>
              </a:rPr>
              <a:t>년 국방부</a:t>
            </a:r>
            <a:endParaRPr lang="ko-KR" altLang="en-US" sz="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258736" y="3430659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병사 비율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349029" y="3791117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65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504076" y="485978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6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954860" y="3840641"/>
            <a:ext cx="5084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단위</a:t>
            </a:r>
            <a:r>
              <a:rPr lang="en-US" altLang="ko-KR" sz="7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700" dirty="0" smtClean="0">
                <a:latin typeface="나눔고딕" pitchFamily="50" charset="-127"/>
                <a:ea typeface="나눔고딕" pitchFamily="50" charset="-127"/>
              </a:rPr>
              <a:t>만</a:t>
            </a:r>
            <a:endParaRPr lang="ko-KR" altLang="en-US" sz="7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825122" y="4715770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10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2236936" y="493179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2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555776" y="3707658"/>
            <a:ext cx="370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45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403648" y="510658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장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교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22402" y="510658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>
                <a:latin typeface="나눔고딕" pitchFamily="50" charset="-127"/>
                <a:ea typeface="나눔고딕" pitchFamily="50" charset="-127"/>
              </a:rPr>
              <a:t>부사</a:t>
            </a:r>
            <a:r>
              <a:rPr lang="ko-KR" altLang="en-US" sz="1000" dirty="0" err="1">
                <a:latin typeface="나눔고딕" pitchFamily="50" charset="-127"/>
                <a:ea typeface="나눔고딕" pitchFamily="50" charset="-127"/>
              </a:rPr>
              <a:t>관</a:t>
            </a:r>
            <a:endParaRPr lang="ko-KR" altLang="en-US" sz="1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138908" y="5106588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군무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원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2562708" y="510658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나눔고딕" pitchFamily="50" charset="-127"/>
                <a:ea typeface="나눔고딕" pitchFamily="50" charset="-127"/>
              </a:rPr>
              <a:t>병</a:t>
            </a:r>
            <a:r>
              <a:rPr lang="ko-KR" altLang="en-US" sz="1000" dirty="0">
                <a:latin typeface="나눔고딕" pitchFamily="50" charset="-127"/>
                <a:ea typeface="나눔고딕" pitchFamily="50" charset="-127"/>
              </a:rPr>
              <a:t>사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788024" y="4003798"/>
            <a:ext cx="219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꾸준히 제기된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 부족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으로  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6300192" y="2331052"/>
            <a:ext cx="17532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4800734" y="4452709"/>
            <a:ext cx="3055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장병들과 가까운 많은 간부들의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업무량 과중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4788024" y="3569159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전투력 유지를 위해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행정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’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이라는 일은 꼭 해야 하지만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6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1" y="276245"/>
            <a:ext cx="193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 descr="C:\Users\Admin\DOCUME~1\카카오~1\발표\캡처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897" y="697260"/>
            <a:ext cx="7160371" cy="50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95536" y="1129308"/>
            <a:ext cx="1795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필연적인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병력관리 공백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’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014386" y="1705372"/>
            <a:ext cx="12300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5536" y="2934732"/>
            <a:ext cx="17139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위험 관리를 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간부들에게 알려주고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이를 실천하라고 하지만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간부가 일일이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다 할 수 없는 현실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491880" y="1561356"/>
            <a:ext cx="2088232" cy="78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1" y="276245"/>
            <a:ext cx="193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1560" y="84127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육군 ‘</a:t>
            </a:r>
            <a:r>
              <a:rPr lang="ko-KR" altLang="en-US" b="1" dirty="0" err="1"/>
              <a:t>짬밥</a:t>
            </a:r>
            <a:r>
              <a:rPr lang="ko-KR" altLang="en-US" b="1" dirty="0"/>
              <a:t> </a:t>
            </a:r>
            <a:r>
              <a:rPr lang="ko-KR" altLang="en-US" b="1" dirty="0" smtClean="0"/>
              <a:t>쓰레기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국민 </a:t>
            </a:r>
            <a:r>
              <a:rPr lang="en-US" altLang="ko-KR" b="1" dirty="0"/>
              <a:t>1</a:t>
            </a:r>
            <a:r>
              <a:rPr lang="ko-KR" altLang="en-US" b="1" dirty="0"/>
              <a:t>인당 </a:t>
            </a:r>
            <a:r>
              <a:rPr lang="ko-KR" altLang="en-US" b="1" dirty="0" smtClean="0"/>
              <a:t>음식물쓰레기 </a:t>
            </a:r>
            <a:r>
              <a:rPr lang="ko-KR" altLang="en-US" b="1" dirty="0"/>
              <a:t>배출량 넘어서</a:t>
            </a:r>
          </a:p>
        </p:txBody>
      </p:sp>
      <p:pic>
        <p:nvPicPr>
          <p:cNvPr id="9218" name="Picture 2" descr="C:\Users\Admin\DOCUME~1\카카오~1\발표\캡처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4" y="1345332"/>
            <a:ext cx="4524503" cy="13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508104" y="1713494"/>
            <a:ext cx="25922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식수인원 판단이 틀리면 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err="1" smtClean="0">
                <a:latin typeface="나눔고딕" pitchFamily="50" charset="-127"/>
                <a:ea typeface="나눔고딕" pitchFamily="50" charset="-127"/>
              </a:rPr>
              <a:t>조리량이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 많아질 수 있어 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음식물 쓰레기를 많이 남길 수 밖에 없다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.”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4" y="4200840"/>
            <a:ext cx="3588717" cy="672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44" y="2713484"/>
            <a:ext cx="2414796" cy="18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22" y="3001516"/>
            <a:ext cx="4162995" cy="103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566742" y="2664929"/>
            <a:ext cx="259228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“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특히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잦은 외출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외박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err="1" smtClean="0">
                <a:latin typeface="나눔고딕" pitchFamily="50" charset="-127"/>
                <a:ea typeface="나눔고딕" pitchFamily="50" charset="-127"/>
              </a:rPr>
              <a:t>종교활동등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유동병력을 예측하기 힘든 주말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휴일의 경우는 더욱더 그러하다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3223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1" y="276245"/>
            <a:ext cx="193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902378" y="1264032"/>
            <a:ext cx="33392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latin typeface="+mj-lt"/>
              </a:rPr>
              <a:t>우리 군은</a:t>
            </a:r>
            <a:r>
              <a:rPr lang="en-US" altLang="ko-KR" b="1" dirty="0" smtClean="0">
                <a:latin typeface="+mj-lt"/>
              </a:rPr>
              <a:t>..</a:t>
            </a:r>
            <a:r>
              <a:rPr lang="ko-KR" altLang="en-US" b="1" dirty="0" smtClean="0">
                <a:latin typeface="+mj-lt"/>
              </a:rPr>
              <a:t> 계속 이래야 할까</a:t>
            </a:r>
            <a:r>
              <a:rPr lang="en-US" altLang="ko-KR" b="1" dirty="0" smtClean="0">
                <a:latin typeface="+mj-lt"/>
              </a:rPr>
              <a:t>?</a:t>
            </a:r>
            <a:r>
              <a:rPr lang="ko-KR" altLang="en-US" b="1" dirty="0" smtClean="0">
                <a:latin typeface="+mj-lt"/>
              </a:rPr>
              <a:t> </a:t>
            </a:r>
            <a:endParaRPr lang="ko-KR" altLang="en-US" b="1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85238" y="987033"/>
            <a:ext cx="1757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머리에 계속 맴도는 의문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61487" y="2641476"/>
            <a:ext cx="42210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간부가 손쉽게 병력의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인적사항을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파악할 수 있다면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정확하고 빠르게 인원파악을 할 수 있다면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언제 어디서든 현장에서 얻은 자료를 바로 전송해줄 수 있다면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?</a:t>
            </a:r>
          </a:p>
          <a:p>
            <a:endParaRPr lang="en-US" altLang="ko-KR" sz="1200" dirty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문제를 해결할 수 있을 텐데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11860" y="1705372"/>
            <a:ext cx="25202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이 문제의 핵심 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sz="1400" b="1" dirty="0" smtClean="0">
              <a:latin typeface="나눔고딕" pitchFamily="50" charset="-127"/>
              <a:ea typeface="나눔고딕" pitchFamily="50" charset="-127"/>
            </a:endParaRPr>
          </a:p>
          <a:p>
            <a:pPr algn="ctr"/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병력관리</a:t>
            </a:r>
            <a:r>
              <a:rPr lang="en-US" altLang="ko-KR" sz="14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400" b="1" dirty="0" smtClean="0">
                <a:latin typeface="나눔고딕" pitchFamily="50" charset="-127"/>
                <a:ea typeface="나눔고딕" pitchFamily="50" charset="-127"/>
              </a:rPr>
              <a:t>인원파악</a:t>
            </a:r>
            <a:endParaRPr lang="ko-KR" altLang="en-US" sz="14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23201" y="4376886"/>
            <a:ext cx="40975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누구나 불편해 하지만 아무도 개선하지 않는 현 실태를 해결하고자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81097" y="4790896"/>
            <a:ext cx="3664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병력을 손쉽게 관리할 수 있는 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기획하게 되었습니다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75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6111" y="276245"/>
            <a:ext cx="1937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latin typeface="나눔고딕" pitchFamily="50" charset="-127"/>
                <a:ea typeface="나눔고딕" pitchFamily="50" charset="-127"/>
              </a:rPr>
              <a:t>Background _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개발배경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135" y="3060169"/>
            <a:ext cx="41777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전투력 유지를 위해 꼭 해야 하는 일</a:t>
            </a:r>
            <a:r>
              <a:rPr lang="en-US" altLang="ko-KR" sz="11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‘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행정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’</a:t>
            </a:r>
          </a:p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전투력의 핵심인 병사가 일을 만드는 존재로 느껴지게 되는 현실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많은 간부와 병사들이 이를 위해 많은 시간과 노력을 기울이고 있다 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112" y="841276"/>
            <a:ext cx="254749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2016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년 부터 행정부가 외친 스마트워크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하지만 우리 군은 매일 병력확인을 위해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100" dirty="0" err="1" smtClean="0">
                <a:latin typeface="나눔고딕" pitchFamily="50" charset="-127"/>
                <a:ea typeface="나눔고딕" pitchFamily="50" charset="-127"/>
              </a:rPr>
              <a:t>연명부를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 출력한다 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112" y="2137420"/>
            <a:ext cx="23439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간부들에게 업무 효율성과 체계성을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용사들에게 더 나은 소통체계를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대한민국에 스마트 군을 제공하고자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병력관리 자동화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을 기획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3196" y="434152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간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부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7118" y="4341526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업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무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24281" y="4393221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latin typeface="나눔고딕" pitchFamily="50" charset="-127"/>
                <a:ea typeface="나눔고딕" pitchFamily="50" charset="-127"/>
              </a:rPr>
              <a:t>Makeus</a:t>
            </a:r>
            <a:endParaRPr lang="en-US" altLang="ko-KR" sz="1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17492" y="4341526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용사에 대한 관심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68084" y="434152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업무능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률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0" y="3937620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47318" y="5007753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병력관리 소홀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65364" y="5007753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관리공백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불만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9260" y="5007753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문제발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생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4661980" y="4817390"/>
            <a:ext cx="612068" cy="7879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683568" y="4341526"/>
            <a:ext cx="0" cy="344366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2582366" y="4321213"/>
            <a:ext cx="0" cy="344366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1425824" y="4307842"/>
            <a:ext cx="0" cy="344365"/>
          </a:xfrm>
          <a:prstGeom prst="straightConnector1">
            <a:avLst/>
          </a:prstGeom>
          <a:ln w="28575">
            <a:solidFill>
              <a:srgbClr val="FAC0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4190630" y="4297660"/>
            <a:ext cx="0" cy="344366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V="1">
            <a:off x="4211960" y="4953290"/>
            <a:ext cx="0" cy="344365"/>
          </a:xfrm>
          <a:prstGeom prst="straightConnector1">
            <a:avLst/>
          </a:prstGeom>
          <a:ln w="28575">
            <a:solidFill>
              <a:srgbClr val="FAC0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2849242" y="4946634"/>
            <a:ext cx="0" cy="344365"/>
          </a:xfrm>
          <a:prstGeom prst="straightConnector1">
            <a:avLst/>
          </a:prstGeom>
          <a:ln w="28575">
            <a:solidFill>
              <a:srgbClr val="FAC0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V="1">
            <a:off x="1547664" y="4951560"/>
            <a:ext cx="0" cy="344365"/>
          </a:xfrm>
          <a:prstGeom prst="straightConnector1">
            <a:avLst/>
          </a:prstGeom>
          <a:ln w="28575">
            <a:solidFill>
              <a:srgbClr val="FAC0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갈매기형 수장 65"/>
          <p:cNvSpPr/>
          <p:nvPr/>
        </p:nvSpPr>
        <p:spPr>
          <a:xfrm>
            <a:off x="1563683" y="4395539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갈매기형 수장 66"/>
          <p:cNvSpPr/>
          <p:nvPr/>
        </p:nvSpPr>
        <p:spPr>
          <a:xfrm>
            <a:off x="796872" y="4395540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갈매기형 수장 67"/>
          <p:cNvSpPr/>
          <p:nvPr/>
        </p:nvSpPr>
        <p:spPr>
          <a:xfrm>
            <a:off x="2751881" y="4395540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9" name="갈매기형 수장 68"/>
          <p:cNvSpPr/>
          <p:nvPr/>
        </p:nvSpPr>
        <p:spPr>
          <a:xfrm rot="5400000">
            <a:off x="3495257" y="4737714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갈매기형 수장 69"/>
          <p:cNvSpPr/>
          <p:nvPr/>
        </p:nvSpPr>
        <p:spPr>
          <a:xfrm rot="10800000">
            <a:off x="2957112" y="5061335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갈매기형 수장 70"/>
          <p:cNvSpPr/>
          <p:nvPr/>
        </p:nvSpPr>
        <p:spPr>
          <a:xfrm rot="10800000">
            <a:off x="1604316" y="5048396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2" name="갈매기형 수장 71"/>
          <p:cNvSpPr/>
          <p:nvPr/>
        </p:nvSpPr>
        <p:spPr>
          <a:xfrm rot="16200000">
            <a:off x="1126108" y="4742770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01946" y="4365079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업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무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452320" y="4365079"/>
            <a:ext cx="11961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용사에 대한 관심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402912" y="4365079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업무능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률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682146" y="5031306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병력관리 소홀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00192" y="503130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관리공백</a:t>
            </a:r>
            <a:r>
              <a:rPr lang="en-US" altLang="ko-KR" sz="11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불만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64088" y="5031306"/>
            <a:ext cx="7168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고딕" pitchFamily="50" charset="-127"/>
                <a:ea typeface="나눔고딕" pitchFamily="50" charset="-127"/>
              </a:rPr>
              <a:t>문제발</a:t>
            </a:r>
            <a:r>
              <a:rPr lang="ko-KR" altLang="en-US" sz="1100" dirty="0">
                <a:latin typeface="나눔고딕" pitchFamily="50" charset="-127"/>
                <a:ea typeface="나눔고딕" pitchFamily="50" charset="-127"/>
              </a:rPr>
              <a:t>생</a:t>
            </a:r>
            <a:endParaRPr lang="en-US" altLang="ko-KR" sz="1100" dirty="0" smtClean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950482" y="4313666"/>
            <a:ext cx="0" cy="344366"/>
          </a:xfrm>
          <a:prstGeom prst="straightConnector1">
            <a:avLst/>
          </a:prstGeom>
          <a:ln w="28575">
            <a:solidFill>
              <a:srgbClr val="BEFE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7156064" y="4313667"/>
            <a:ext cx="0" cy="344365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8730962" y="5039175"/>
            <a:ext cx="0" cy="344366"/>
          </a:xfrm>
          <a:prstGeom prst="straightConnector1">
            <a:avLst/>
          </a:prstGeom>
          <a:ln w="28575">
            <a:solidFill>
              <a:srgbClr val="BEFE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 flipV="1">
            <a:off x="8748464" y="4313667"/>
            <a:ext cx="0" cy="344365"/>
          </a:xfrm>
          <a:prstGeom prst="straightConnector1">
            <a:avLst/>
          </a:prstGeom>
          <a:ln w="28575">
            <a:solidFill>
              <a:srgbClr val="9CD4D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갈매기형 수장 84"/>
          <p:cNvSpPr/>
          <p:nvPr/>
        </p:nvSpPr>
        <p:spPr>
          <a:xfrm>
            <a:off x="6100187" y="4419092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6" name="갈매기형 수장 85"/>
          <p:cNvSpPr/>
          <p:nvPr/>
        </p:nvSpPr>
        <p:spPr>
          <a:xfrm>
            <a:off x="7288385" y="4419093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7" name="갈매기형 수장 86"/>
          <p:cNvSpPr/>
          <p:nvPr/>
        </p:nvSpPr>
        <p:spPr>
          <a:xfrm rot="5400000">
            <a:off x="8031761" y="4761267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8" name="갈매기형 수장 87"/>
          <p:cNvSpPr/>
          <p:nvPr/>
        </p:nvSpPr>
        <p:spPr>
          <a:xfrm rot="10800000">
            <a:off x="7493616" y="5084888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9" name="갈매기형 수장 88"/>
          <p:cNvSpPr/>
          <p:nvPr/>
        </p:nvSpPr>
        <p:spPr>
          <a:xfrm rot="10800000">
            <a:off x="6140820" y="5071949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0" name="갈매기형 수장 89"/>
          <p:cNvSpPr/>
          <p:nvPr/>
        </p:nvSpPr>
        <p:spPr>
          <a:xfrm rot="16200000">
            <a:off x="5662612" y="4766323"/>
            <a:ext cx="174728" cy="195711"/>
          </a:xfrm>
          <a:prstGeom prst="chevron">
            <a:avLst/>
          </a:prstGeom>
          <a:noFill/>
          <a:ln w="9525">
            <a:solidFill>
              <a:srgbClr val="C7E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3" name="직선 화살표 연결선 92"/>
          <p:cNvCxnSpPr/>
          <p:nvPr/>
        </p:nvCxnSpPr>
        <p:spPr>
          <a:xfrm>
            <a:off x="6085701" y="5039175"/>
            <a:ext cx="0" cy="344366"/>
          </a:xfrm>
          <a:prstGeom prst="straightConnector1">
            <a:avLst/>
          </a:prstGeom>
          <a:ln w="28575">
            <a:solidFill>
              <a:srgbClr val="BEFE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7385746" y="5039175"/>
            <a:ext cx="0" cy="344366"/>
          </a:xfrm>
          <a:prstGeom prst="straightConnector1">
            <a:avLst/>
          </a:prstGeom>
          <a:ln w="28575">
            <a:solidFill>
              <a:srgbClr val="BEFEC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383" y="15616"/>
            <a:ext cx="1499617" cy="68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5496" y="553244"/>
            <a:ext cx="8712968" cy="0"/>
          </a:xfrm>
          <a:prstGeom prst="line">
            <a:avLst/>
          </a:prstGeom>
          <a:ln>
            <a:solidFill>
              <a:srgbClr val="9CD4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9512" y="276245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Background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536" y="913284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그밖에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군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에 있는 많은 문제를 해결 할 수 있다</a:t>
            </a:r>
            <a:endParaRPr lang="ko-KR" altLang="en-US" sz="12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5536" y="1273324"/>
            <a:ext cx="41312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부대의 많은 </a:t>
            </a:r>
            <a:r>
              <a:rPr lang="ko-KR" altLang="en-US" sz="1200" dirty="0" err="1" smtClean="0">
                <a:latin typeface="나눔고딕" pitchFamily="50" charset="-127"/>
                <a:ea typeface="나눔고딕" pitchFamily="50" charset="-127"/>
              </a:rPr>
              <a:t>잔반으로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인한 군의 </a:t>
            </a:r>
            <a:r>
              <a:rPr lang="ko-KR" altLang="en-US" sz="1400" dirty="0" err="1" smtClean="0">
                <a:latin typeface="나눔고딕" pitchFamily="50" charset="-127"/>
                <a:ea typeface="나눔고딕" pitchFamily="50" charset="-127"/>
              </a:rPr>
              <a:t>잔반처리비용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문제 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사건에 대한 사후조치 미흡으로 인한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대군 신뢰도저하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문제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용사와 간부의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관계성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 문제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업무 스트레스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로 인한 문제 등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36" y="2713484"/>
            <a:ext cx="3874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나눔고딕" pitchFamily="50" charset="-127"/>
                <a:ea typeface="나눔고딕" pitchFamily="50" charset="-127"/>
              </a:rPr>
              <a:t>Makeus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를 통해 더 짜임새 있는 </a:t>
            </a:r>
            <a:r>
              <a:rPr lang="ko-KR" altLang="en-US" sz="1400" dirty="0" smtClean="0">
                <a:latin typeface="나눔고딕" pitchFamily="50" charset="-127"/>
                <a:ea typeface="나눔고딕" pitchFamily="50" charset="-127"/>
              </a:rPr>
              <a:t>스마트 군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이 될 수 있다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4" b="99244" l="221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3244"/>
            <a:ext cx="2543192" cy="4973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5796136" y="1067172"/>
            <a:ext cx="2145140" cy="3590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275857"/>
            <a:ext cx="536123" cy="54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7" t="35137" r="7572" b="38344"/>
          <a:stretch/>
        </p:blipFill>
        <p:spPr bwMode="auto">
          <a:xfrm>
            <a:off x="6218057" y="2876130"/>
            <a:ext cx="1301297" cy="25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395536" y="3469361"/>
            <a:ext cx="34868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기능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인사관리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기본정보입력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수정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삭제 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포상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징계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의무이력</a:t>
            </a:r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휴가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파견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교육일정 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식수여부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검사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검진 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   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제대 소속관리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체력관리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용사체력정보입력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수정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확인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출력 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12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           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주특기</a:t>
            </a:r>
            <a:r>
              <a:rPr lang="en-US" altLang="ko-KR" sz="1200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dirty="0" smtClean="0">
                <a:latin typeface="나눔고딕" pitchFamily="50" charset="-127"/>
                <a:ea typeface="나눔고딕" pitchFamily="50" charset="-127"/>
              </a:rPr>
              <a:t>평가관리</a:t>
            </a:r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  <a:p>
            <a:endParaRPr lang="en-US" altLang="ko-KR" sz="1200" dirty="0" smtClean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911" b="100000" l="969" r="98934">
                        <a14:foregroundMark x1="24225" y1="39106" x2="29167" y2="37430"/>
                        <a14:foregroundMark x1="39147" y1="18436" x2="39244" y2="75419"/>
                        <a14:foregroundMark x1="53198" y1="62570" x2="59496" y2="60894"/>
                        <a14:foregroundMark x1="75000" y1="22905" x2="74903" y2="77095"/>
                        <a14:foregroundMark x1="97287" y1="40782" x2="94283" y2="35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092" y="3177140"/>
            <a:ext cx="648072" cy="11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68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4233</TotalTime>
  <Words>2026</Words>
  <Application>Microsoft Office PowerPoint</Application>
  <PresentationFormat>화면 슬라이드 쇼(16:10)</PresentationFormat>
  <Paragraphs>1291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굴림</vt:lpstr>
      <vt:lpstr>Arial</vt:lpstr>
      <vt:lpstr>한컴 윤고딕 230</vt:lpstr>
      <vt:lpstr>맑은 고딕</vt:lpstr>
      <vt:lpstr>나눔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120</cp:revision>
  <dcterms:created xsi:type="dcterms:W3CDTF">2019-10-21T14:08:00Z</dcterms:created>
  <dcterms:modified xsi:type="dcterms:W3CDTF">2019-10-24T13:19:41Z</dcterms:modified>
</cp:coreProperties>
</file>